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9" r:id="rId3"/>
  </p:sldMasterIdLst>
  <p:notesMasterIdLst>
    <p:notesMasterId r:id="rId7"/>
  </p:notesMasterIdLst>
  <p:sldIdLst>
    <p:sldId id="808" r:id="rId4"/>
    <p:sldId id="1017" r:id="rId5"/>
    <p:sldId id="1018" r:id="rId6"/>
    <p:sldId id="1019" r:id="rId8"/>
    <p:sldId id="1020" r:id="rId9"/>
    <p:sldId id="1021" r:id="rId10"/>
    <p:sldId id="1022" r:id="rId11"/>
    <p:sldId id="1023" r:id="rId12"/>
    <p:sldId id="1024" r:id="rId13"/>
    <p:sldId id="1025" r:id="rId14"/>
    <p:sldId id="1026" r:id="rId15"/>
    <p:sldId id="1027" r:id="rId16"/>
    <p:sldId id="1028" r:id="rId17"/>
    <p:sldId id="1029" r:id="rId18"/>
    <p:sldId id="1030" r:id="rId19"/>
    <p:sldId id="1031" r:id="rId20"/>
    <p:sldId id="1032" r:id="rId21"/>
    <p:sldId id="1033" r:id="rId22"/>
    <p:sldId id="1034" r:id="rId23"/>
    <p:sldId id="1035" r:id="rId24"/>
    <p:sldId id="1036" r:id="rId25"/>
    <p:sldId id="1037" r:id="rId26"/>
    <p:sldId id="1038" r:id="rId27"/>
    <p:sldId id="1039" r:id="rId28"/>
    <p:sldId id="1040" r:id="rId29"/>
    <p:sldId id="1041" r:id="rId30"/>
    <p:sldId id="809" r:id="rId31"/>
    <p:sldId id="810" r:id="rId32"/>
    <p:sldId id="811" r:id="rId33"/>
    <p:sldId id="812" r:id="rId34"/>
    <p:sldId id="936" r:id="rId35"/>
    <p:sldId id="813" r:id="rId36"/>
    <p:sldId id="814" r:id="rId37"/>
    <p:sldId id="815" r:id="rId38"/>
    <p:sldId id="940" r:id="rId39"/>
    <p:sldId id="828" r:id="rId40"/>
    <p:sldId id="829" r:id="rId41"/>
    <p:sldId id="830" r:id="rId42"/>
    <p:sldId id="941" r:id="rId43"/>
    <p:sldId id="962" r:id="rId44"/>
    <p:sldId id="963" r:id="rId45"/>
    <p:sldId id="928" r:id="rId46"/>
    <p:sldId id="927" r:id="rId47"/>
    <p:sldId id="929" r:id="rId48"/>
    <p:sldId id="942" r:id="rId49"/>
    <p:sldId id="943" r:id="rId50"/>
    <p:sldId id="944" r:id="rId51"/>
    <p:sldId id="983" r:id="rId52"/>
    <p:sldId id="955" r:id="rId53"/>
    <p:sldId id="956" r:id="rId54"/>
    <p:sldId id="957" r:id="rId55"/>
    <p:sldId id="958" r:id="rId56"/>
    <p:sldId id="959" r:id="rId57"/>
    <p:sldId id="960" r:id="rId58"/>
    <p:sldId id="961" r:id="rId59"/>
    <p:sldId id="982" r:id="rId60"/>
    <p:sldId id="945" r:id="rId61"/>
    <p:sldId id="946" r:id="rId62"/>
    <p:sldId id="947" r:id="rId63"/>
    <p:sldId id="948" r:id="rId64"/>
    <p:sldId id="949" r:id="rId65"/>
    <p:sldId id="950" r:id="rId66"/>
    <p:sldId id="951" r:id="rId67"/>
    <p:sldId id="952" r:id="rId68"/>
    <p:sldId id="953" r:id="rId69"/>
    <p:sldId id="954" r:id="rId70"/>
    <p:sldId id="964" r:id="rId71"/>
    <p:sldId id="965" r:id="rId72"/>
    <p:sldId id="966" r:id="rId73"/>
    <p:sldId id="967" r:id="rId74"/>
    <p:sldId id="968" r:id="rId75"/>
    <p:sldId id="969" r:id="rId76"/>
    <p:sldId id="970" r:id="rId77"/>
    <p:sldId id="971" r:id="rId78"/>
    <p:sldId id="972" r:id="rId79"/>
    <p:sldId id="975" r:id="rId80"/>
    <p:sldId id="976" r:id="rId81"/>
    <p:sldId id="977" r:id="rId82"/>
    <p:sldId id="978" r:id="rId83"/>
    <p:sldId id="981" r:id="rId84"/>
    <p:sldId id="798" r:id="rId8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74C"/>
    <a:srgbClr val="00194C"/>
    <a:srgbClr val="9565E8"/>
    <a:srgbClr val="FDC227"/>
    <a:srgbClr val="5C8900"/>
    <a:srgbClr val="011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5" autoAdjust="0"/>
    <p:restoredTop sz="90918" autoAdjust="0"/>
  </p:normalViewPr>
  <p:slideViewPr>
    <p:cSldViewPr snapToGrid="0" snapToObjects="1">
      <p:cViewPr varScale="1">
        <p:scale>
          <a:sx n="98" d="100"/>
          <a:sy n="98" d="100"/>
        </p:scale>
        <p:origin x="84" y="5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119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8" Type="http://schemas.openxmlformats.org/officeDocument/2006/relationships/tableStyles" Target="tableStyles.xml"/><Relationship Id="rId87" Type="http://schemas.openxmlformats.org/officeDocument/2006/relationships/viewProps" Target="viewProps.xml"/><Relationship Id="rId86" Type="http://schemas.openxmlformats.org/officeDocument/2006/relationships/presProps" Target="presProps.xml"/><Relationship Id="rId85" Type="http://schemas.openxmlformats.org/officeDocument/2006/relationships/slide" Target="slides/slide81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80" Type="http://schemas.openxmlformats.org/officeDocument/2006/relationships/slide" Target="slides/slide76.xml"/><Relationship Id="rId8" Type="http://schemas.openxmlformats.org/officeDocument/2006/relationships/slide" Target="slides/slide4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7" Type="http://schemas.openxmlformats.org/officeDocument/2006/relationships/notesMaster" Target="notesMasters/notesMaster1.xml"/><Relationship Id="rId69" Type="http://schemas.openxmlformats.org/officeDocument/2006/relationships/slide" Target="slides/slide65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3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slide" Target="slides/slide2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17BF55-88D6-D447-8A0F-83A22A888756}" type="doc">
      <dgm:prSet loTypeId="urn:microsoft.com/office/officeart/2005/8/layout/venn1" loCatId="relationship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6AE0BAC2-411C-2847-B6F5-ECC845CDC867}">
      <dgm:prSet phldrT="[Text]"/>
      <dgm:spPr>
        <a:xfrm>
          <a:off x="746940" y="143193"/>
          <a:ext cx="2318319" cy="2318319"/>
        </a:xfrm>
        <a:gradFill rotWithShape="0">
          <a:gsLst>
            <a:gs pos="0">
              <a:srgbClr val="C82506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rgbClr>
            </a:gs>
            <a:gs pos="100000">
              <a:srgbClr val="C82506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rgbClr>
            </a:gs>
          </a:gsLst>
          <a:lin ang="16200000" scaled="0"/>
        </a:gradFill>
        <a:ln>
          <a:noFill/>
        </a:ln>
        <a:effectLst/>
      </dgm:spPr>
      <dgm:t>
        <a:bodyPr/>
        <a:lstStyle/>
        <a:p>
          <a:r>
            <a:rPr lang="en-US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Helvetica Light"/>
              <a:ea typeface="Helvetica Light"/>
              <a:cs typeface="Helvetica Light"/>
            </a:rPr>
            <a:t>Train</a:t>
          </a:r>
        </a:p>
      </dgm:t>
    </dgm:pt>
    <dgm:pt modelId="{AA2965C3-9EDF-D447-9316-41B947FC0FE0}" cxnId="{2C39E336-07E0-814F-BA11-C780F306163C}" type="parTrans">
      <dgm:prSet/>
      <dgm:spPr/>
      <dgm:t>
        <a:bodyPr/>
        <a:lstStyle/>
        <a:p>
          <a:endParaRPr lang="en-US"/>
        </a:p>
      </dgm:t>
    </dgm:pt>
    <dgm:pt modelId="{08646453-84FE-C943-9A3D-85B04CB5B501}" cxnId="{2C39E336-07E0-814F-BA11-C780F306163C}" type="sibTrans">
      <dgm:prSet/>
      <dgm:spPr/>
      <dgm:t>
        <a:bodyPr/>
        <a:lstStyle/>
        <a:p>
          <a:endParaRPr lang="en-US"/>
        </a:p>
      </dgm:t>
    </dgm:pt>
    <dgm:pt modelId="{5EE89E50-45D5-0E41-8FCD-F33A98B027E7}">
      <dgm:prSet/>
      <dgm:spPr>
        <a:xfrm>
          <a:off x="1764847" y="177203"/>
          <a:ext cx="2318319" cy="2318319"/>
        </a:xfrm>
        <a:gradFill rotWithShape="0">
          <a:gsLst>
            <a:gs pos="0">
              <a:srgbClr val="C82506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rgbClr>
            </a:gs>
            <a:gs pos="100000">
              <a:srgbClr val="C82506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rgbClr>
            </a:gs>
          </a:gsLst>
          <a:lin ang="16200000" scaled="0"/>
        </a:gradFill>
        <a:ln>
          <a:noFill/>
        </a:ln>
        <a:effectLst/>
      </dgm:spPr>
      <dgm:t>
        <a:bodyPr/>
        <a:lstStyle/>
        <a:p>
          <a:r>
            <a:rPr lang="en-US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Helvetica Light"/>
              <a:ea typeface="Helvetica Light"/>
              <a:cs typeface="Helvetica Light"/>
            </a:rPr>
            <a:t>Test</a:t>
          </a:r>
        </a:p>
      </dgm:t>
    </dgm:pt>
    <dgm:pt modelId="{1A0F79E4-0962-0C49-9747-04F95EAA3BCB}" cxnId="{3FD1906A-626B-F646-8E54-43B6AFCF88FB}" type="parTrans">
      <dgm:prSet/>
      <dgm:spPr/>
      <dgm:t>
        <a:bodyPr/>
        <a:lstStyle/>
        <a:p>
          <a:endParaRPr lang="en-US"/>
        </a:p>
      </dgm:t>
    </dgm:pt>
    <dgm:pt modelId="{5415DD39-67A0-9742-A326-9491FC07EC17}" cxnId="{3FD1906A-626B-F646-8E54-43B6AFCF88FB}" type="sibTrans">
      <dgm:prSet/>
      <dgm:spPr/>
      <dgm:t>
        <a:bodyPr/>
        <a:lstStyle/>
        <a:p>
          <a:endParaRPr lang="en-US"/>
        </a:p>
      </dgm:t>
    </dgm:pt>
    <dgm:pt modelId="{F1F160F1-0C42-7C41-898D-691DC8B8A9C4}" type="pres">
      <dgm:prSet presAssocID="{7C17BF55-88D6-D447-8A0F-83A22A888756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223A28C-73D0-8E40-83EA-549B649B9673}" type="pres">
      <dgm:prSet presAssocID="{6AE0BAC2-411C-2847-B6F5-ECC845CDC867}" presName="circ1" presStyleLbl="vennNode1" presStyleIdx="0" presStyleCnt="2" custLinFactNeighborX="28165" custLinFactNeighborY="-1467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BB0E0486-C600-7147-9355-491F604AF64E}" type="pres">
      <dgm:prSet presAssocID="{6AE0BAC2-411C-2847-B6F5-ECC845CDC867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242C1-A713-A447-AF2B-DC8EE893BB0E}" type="pres">
      <dgm:prSet presAssocID="{5EE89E50-45D5-0E41-8FCD-F33A98B027E7}" presName="circ2" presStyleLbl="vennNode1" presStyleIdx="1" presStyleCnt="2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0B474C5C-31B7-814D-A48B-88D35CD42C70}" type="pres">
      <dgm:prSet presAssocID="{5EE89E50-45D5-0E41-8FCD-F33A98B027E7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39E336-07E0-814F-BA11-C780F306163C}" srcId="{7C17BF55-88D6-D447-8A0F-83A22A888756}" destId="{6AE0BAC2-411C-2847-B6F5-ECC845CDC867}" srcOrd="0" destOrd="0" parTransId="{AA2965C3-9EDF-D447-9316-41B947FC0FE0}" sibTransId="{08646453-84FE-C943-9A3D-85B04CB5B501}"/>
    <dgm:cxn modelId="{3FD1906A-626B-F646-8E54-43B6AFCF88FB}" srcId="{7C17BF55-88D6-D447-8A0F-83A22A888756}" destId="{5EE89E50-45D5-0E41-8FCD-F33A98B027E7}" srcOrd="1" destOrd="0" parTransId="{1A0F79E4-0962-0C49-9747-04F95EAA3BCB}" sibTransId="{5415DD39-67A0-9742-A326-9491FC07EC17}"/>
    <dgm:cxn modelId="{ACF89193-0651-4631-8D68-045E71717D50}" type="presOf" srcId="{7C17BF55-88D6-D447-8A0F-83A22A888756}" destId="{F1F160F1-0C42-7C41-898D-691DC8B8A9C4}" srcOrd="0" destOrd="0" presId="urn:microsoft.com/office/officeart/2005/8/layout/venn1"/>
    <dgm:cxn modelId="{5C99E40E-51A7-41B5-B826-4AE69777E88C}" type="presOf" srcId="{5EE89E50-45D5-0E41-8FCD-F33A98B027E7}" destId="{0B474C5C-31B7-814D-A48B-88D35CD42C70}" srcOrd="1" destOrd="0" presId="urn:microsoft.com/office/officeart/2005/8/layout/venn1"/>
    <dgm:cxn modelId="{F50E5DA6-4D3B-47DF-8BAB-07ABE4F558D3}" type="presOf" srcId="{5EE89E50-45D5-0E41-8FCD-F33A98B027E7}" destId="{5E8242C1-A713-A447-AF2B-DC8EE893BB0E}" srcOrd="0" destOrd="0" presId="urn:microsoft.com/office/officeart/2005/8/layout/venn1"/>
    <dgm:cxn modelId="{0FA71210-3C85-4020-9C91-BA3C24DB8167}" type="presOf" srcId="{6AE0BAC2-411C-2847-B6F5-ECC845CDC867}" destId="{F223A28C-73D0-8E40-83EA-549B649B9673}" srcOrd="0" destOrd="0" presId="urn:microsoft.com/office/officeart/2005/8/layout/venn1"/>
    <dgm:cxn modelId="{8249E348-5BE9-40C1-BDD4-E0CE0634A0DA}" type="presOf" srcId="{6AE0BAC2-411C-2847-B6F5-ECC845CDC867}" destId="{BB0E0486-C600-7147-9355-491F604AF64E}" srcOrd="1" destOrd="0" presId="urn:microsoft.com/office/officeart/2005/8/layout/venn1"/>
    <dgm:cxn modelId="{93F050D0-2A5A-45B0-BA4B-CD82B7EA2FEC}" type="presParOf" srcId="{F1F160F1-0C42-7C41-898D-691DC8B8A9C4}" destId="{F223A28C-73D0-8E40-83EA-549B649B9673}" srcOrd="0" destOrd="0" presId="urn:microsoft.com/office/officeart/2005/8/layout/venn1"/>
    <dgm:cxn modelId="{C56AEF38-A875-4608-84EA-4C7A64613707}" type="presParOf" srcId="{F1F160F1-0C42-7C41-898D-691DC8B8A9C4}" destId="{BB0E0486-C600-7147-9355-491F604AF64E}" srcOrd="1" destOrd="0" presId="urn:microsoft.com/office/officeart/2005/8/layout/venn1"/>
    <dgm:cxn modelId="{4AEE9DC4-C12D-47CF-A5AF-9B1738F74BB7}" type="presParOf" srcId="{F1F160F1-0C42-7C41-898D-691DC8B8A9C4}" destId="{5E8242C1-A713-A447-AF2B-DC8EE893BB0E}" srcOrd="2" destOrd="0" presId="urn:microsoft.com/office/officeart/2005/8/layout/venn1"/>
    <dgm:cxn modelId="{EA33460D-99C5-408E-A5A5-5323A1C99FB4}" type="presParOf" srcId="{F1F160F1-0C42-7C41-898D-691DC8B8A9C4}" destId="{0B474C5C-31B7-814D-A48B-88D35CD42C70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23A28C-73D0-8E40-83EA-549B649B9673}">
      <dsp:nvSpPr>
        <dsp:cNvPr id="0" name=""/>
        <dsp:cNvSpPr/>
      </dsp:nvSpPr>
      <dsp:spPr>
        <a:xfrm>
          <a:off x="846023" y="0"/>
          <a:ext cx="2159885" cy="2159885"/>
        </a:xfrm>
        <a:prstGeom prst="ellipse">
          <a:avLst/>
        </a:prstGeom>
        <a:gradFill rotWithShape="0">
          <a:gsLst>
            <a:gs pos="0">
              <a:srgbClr val="C82506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rgbClr>
            </a:gs>
            <a:gs pos="100000">
              <a:srgbClr val="C82506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rgb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Helvetica Light"/>
              <a:ea typeface="Helvetica Light"/>
              <a:cs typeface="Helvetica Light"/>
            </a:rPr>
            <a:t>Train</a:t>
          </a:r>
        </a:p>
      </dsp:txBody>
      <dsp:txXfrm>
        <a:off x="1147629" y="254696"/>
        <a:ext cx="1245339" cy="1650492"/>
      </dsp:txXfrm>
    </dsp:sp>
    <dsp:sp modelId="{5E8242C1-A713-A447-AF2B-DC8EE893BB0E}">
      <dsp:nvSpPr>
        <dsp:cNvPr id="0" name=""/>
        <dsp:cNvSpPr/>
      </dsp:nvSpPr>
      <dsp:spPr>
        <a:xfrm>
          <a:off x="1794366" y="5907"/>
          <a:ext cx="2159885" cy="2159885"/>
        </a:xfrm>
        <a:prstGeom prst="ellipse">
          <a:avLst/>
        </a:prstGeom>
        <a:gradFill rotWithShape="0">
          <a:gsLst>
            <a:gs pos="0">
              <a:srgbClr val="C82506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rgbClr>
            </a:gs>
            <a:gs pos="100000">
              <a:srgbClr val="C82506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rgb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Helvetica Light"/>
              <a:ea typeface="Helvetica Light"/>
              <a:cs typeface="Helvetica Light"/>
            </a:rPr>
            <a:t>Test</a:t>
          </a:r>
        </a:p>
      </dsp:txBody>
      <dsp:txXfrm>
        <a:off x="2407306" y="260604"/>
        <a:ext cx="1245339" cy="16504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3.jpe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81D3C-003D-4837-A496-9A32CDA8003A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9D11D-5857-48CF-ABB8-89B8AC9FD03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slide and the</a:t>
            </a:r>
            <a:r>
              <a:rPr lang="en-US" baseline="0" dirty="0" smtClean="0"/>
              <a:t> next two slides are from 361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9D11D-5857-48CF-ABB8-89B8AC9FD03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2c8a8b7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2c8a8b7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03D51-2574-B44C-B329-2502BF27A5F1}" type="slidenum">
              <a:rPr lang="en-US" smtClean="0">
                <a:solidFill>
                  <a:prstClr val="black"/>
                </a:solidFill>
              </a:rPr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c548745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c548745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2c548745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2c548745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FF03D51-2574-B44C-B329-2502BF27A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FF03D51-2574-B44C-B329-2502BF27A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FF03D51-2574-B44C-B329-2502BF27A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2c8a8b791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2c8a8b791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2c548745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2c548745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2c548745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2c548745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27710" indent="-28003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20140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6781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1612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6380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1147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5978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0746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26FC941-6B46-49ED-8A0C-CBBB2CD773AE}" type="slidenum">
              <a:rPr lang="en-US" altLang="en-US">
                <a:solidFill>
                  <a:prstClr val="black"/>
                </a:solidFill>
              </a:rPr>
            </a:fld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2c548745f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2c548745f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2c8a8b791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2c8a8b791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27710" indent="-28003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20140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6781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1612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6380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1147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5978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0746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FC02E8BC-4E69-4D7A-B374-DBFBC67130FD}" type="slidenum">
              <a:rPr lang="en-US" altLang="en-US">
                <a:solidFill>
                  <a:prstClr val="black"/>
                </a:solidFill>
              </a:rPr>
            </a:fld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27710" indent="-28003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20140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6781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16125" indent="-224155" defTabSz="9144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6380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1147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59785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07460" indent="-224155" defTabSz="9144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556C281-0B68-4D03-AFD2-13B81EE5EF78}" type="slidenum">
              <a:rPr lang="en-US" altLang="en-US">
                <a:solidFill>
                  <a:prstClr val="black"/>
                </a:solidFill>
              </a:rPr>
            </a:fld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159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2825" cy="3427413"/>
          </a:xfrm>
          <a:solidFill>
            <a:srgbClr val="FFFFFF"/>
          </a:solidFill>
        </p:spPr>
      </p:sp>
      <p:sp>
        <p:nvSpPr>
          <p:cNvPr id="159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544" y="4342589"/>
            <a:ext cx="5488912" cy="4115495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slide appears in another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9D11D-5857-48CF-ABB8-89B8AC9FD03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is a programming language for interacting with relational databases. </a:t>
            </a:r>
            <a:endParaRPr lang="en-US" dirty="0"/>
          </a:p>
          <a:p>
            <a:r>
              <a:rPr lang="en-US" dirty="0"/>
              <a:t>We’re primarily interested today in SQL queries, which are used to retrieve specific information from the database. Interestingly, the way to express a natural language question as a SQL query depends on something called the schema of the database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03D51-2574-B44C-B329-2502BF27A5F1}" type="slidenum">
              <a:rPr lang="en-US" smtClean="0">
                <a:solidFill>
                  <a:prstClr val="black"/>
                </a:solidFill>
              </a:rPr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03D51-2574-B44C-B329-2502BF27A5F1}" type="slidenum">
              <a:rPr lang="en-US" smtClean="0">
                <a:solidFill>
                  <a:prstClr val="black"/>
                </a:solidFill>
              </a:rPr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03D51-2574-B44C-B329-2502BF27A5F1}" type="slidenum">
              <a:rPr lang="en-US" smtClean="0">
                <a:solidFill>
                  <a:prstClr val="black"/>
                </a:solidFill>
              </a:rPr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03D51-2574-B44C-B329-2502BF27A5F1}" type="slidenum">
              <a:rPr lang="en-US" smtClean="0">
                <a:solidFill>
                  <a:prstClr val="black"/>
                </a:solidFill>
              </a:rPr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457" y="1163102"/>
            <a:ext cx="8535737" cy="1537285"/>
          </a:xfrm>
          <a:prstGeom prst="rect">
            <a:avLst/>
          </a:prstGeom>
          <a:effectLst>
            <a:innerShdw blurRad="482600" dist="50800" dir="13500000">
              <a:srgbClr val="000000">
                <a:alpha val="37000"/>
              </a:srgbClr>
            </a:inn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/>
          <a:lstStyle>
            <a:lvl1pPr>
              <a:defRPr sz="4000" b="0" i="0" cap="none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5352" y="2914650"/>
            <a:ext cx="7533105" cy="1314450"/>
          </a:xfrm>
        </p:spPr>
        <p:txBody>
          <a:bodyPr>
            <a:normAutofit/>
          </a:bodyPr>
          <a:lstStyle>
            <a:lvl1pPr marL="0" indent="0" algn="ctr">
              <a:buNone/>
              <a:defRPr sz="3100" b="1" i="1"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eorgia" panose="02040502050405020303"/>
                <a:cs typeface="Georgia" panose="02040502050405020303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-4168" y="-6697"/>
            <a:ext cx="9152335" cy="880412"/>
          </a:xfrm>
          <a:prstGeom prst="rect">
            <a:avLst/>
          </a:prstGeom>
          <a:solidFill>
            <a:srgbClr val="00355F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7975" hangingPunct="0">
              <a:defRPr sz="3200">
                <a:solidFill>
                  <a:srgbClr val="FFFFFF"/>
                </a:solidFill>
              </a:defRPr>
            </a:pPr>
            <a:endParaRPr sz="3200" kern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58" name="Shape 58"/>
          <p:cNvSpPr>
            <a:spLocks noGrp="1"/>
          </p:cNvSpPr>
          <p:nvPr>
            <p:ph type="title" hasCustomPrompt="1"/>
          </p:nvPr>
        </p:nvSpPr>
        <p:spPr>
          <a:xfrm>
            <a:off x="952500" y="26789"/>
            <a:ext cx="7286625" cy="8438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r>
              <a:t>Title Text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 hasCustomPrompt="1"/>
          </p:nvPr>
        </p:nvSpPr>
        <p:spPr>
          <a:xfrm>
            <a:off x="1569095" y="1372939"/>
            <a:ext cx="5853410" cy="331514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0" name="BlockM-rball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2" y="235938"/>
            <a:ext cx="602754" cy="40183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1" name="Shape 61"/>
          <p:cNvSpPr>
            <a:spLocks noGrp="1"/>
          </p:cNvSpPr>
          <p:nvPr>
            <p:ph type="sldNum" sz="quarter" idx="2"/>
          </p:nvPr>
        </p:nvSpPr>
        <p:spPr>
          <a:xfrm>
            <a:off x="4471070" y="4878958"/>
            <a:ext cx="195165" cy="1926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3"/>
          <p:cNvSpPr txBox="1"/>
          <p:nvPr userDrawn="1"/>
        </p:nvSpPr>
        <p:spPr bwMode="auto">
          <a:xfrm>
            <a:off x="6934200" y="4914901"/>
            <a:ext cx="2133600" cy="18335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58585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Microsoft Sans Serif" panose="020B0604020202020204" pitchFamily="34" charset="0"/>
                <a:ea typeface="+mn-ea"/>
                <a:cs typeface="Microsoft Sans Serif" panose="020B0604020202020204" pitchFamily="34" charset="0"/>
              </a:defRPr>
            </a:lvl9pPr>
          </a:lstStyle>
          <a:p>
            <a:pPr defTabSz="914400"/>
            <a:fld id="{68E5426F-3220-4789-9DBA-7F03363D73F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92471"/>
            <a:ext cx="8432800" cy="701843"/>
          </a:xfrm>
          <a:prstGeom prst="rect">
            <a:avLst/>
          </a:prstGeom>
        </p:spPr>
        <p:txBody>
          <a:bodyPr/>
          <a:lstStyle>
            <a:lvl1pPr>
              <a:defRPr sz="3500" b="1" i="0" cap="none"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eorgia" panose="02040502050405020303"/>
                <a:cs typeface="Georgia" panose="02040502050405020303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1753"/>
            <a:ext cx="8229600" cy="27029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967" y="768685"/>
            <a:ext cx="8662737" cy="1021556"/>
          </a:xfrm>
          <a:prstGeom prst="rect">
            <a:avLst/>
          </a:prstGeom>
        </p:spPr>
        <p:txBody>
          <a:bodyPr anchor="t"/>
          <a:lstStyle>
            <a:lvl1pPr algn="ctr">
              <a:defRPr sz="3500" b="0" cap="none">
                <a:solidFill>
                  <a:srgbClr val="011C3C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67263"/>
            <a:ext cx="7772400" cy="537912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solidFill>
                  <a:srgbClr val="FDC227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97979"/>
            <a:ext cx="8229600" cy="702172"/>
          </a:xfrm>
          <a:prstGeom prst="rect">
            <a:avLst/>
          </a:prstGeom>
        </p:spPr>
        <p:txBody>
          <a:bodyPr/>
          <a:lstStyle>
            <a:lvl1pPr>
              <a:defRPr sz="3200" b="0" i="0" cap="none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1800" b="0" i="0">
                <a:solidFill>
                  <a:srgbClr val="FDC227"/>
                </a:solidFill>
                <a:latin typeface="Lucida Grande" panose="020B0600040502020204"/>
                <a:cs typeface="Lucida Grande" panose="020B0600040502020204"/>
              </a:defRPr>
            </a:lvl1pPr>
            <a:lvl2pPr>
              <a:defRPr sz="1600" b="0" i="0">
                <a:latin typeface="Lucida Grande" panose="020B0600040502020204"/>
                <a:cs typeface="Lucida Grande" panose="020B0600040502020204"/>
              </a:defRPr>
            </a:lvl2pPr>
            <a:lvl3pPr>
              <a:defRPr sz="1600" b="0" i="0">
                <a:latin typeface="Lucida Grande" panose="020B0600040502020204"/>
                <a:cs typeface="Lucida Grande" panose="020B0600040502020204"/>
              </a:defRPr>
            </a:lvl3pPr>
            <a:lvl4pPr>
              <a:defRPr sz="1600" b="0" i="0">
                <a:latin typeface="Lucida Grande" panose="020B0600040502020204"/>
                <a:cs typeface="Lucida Grande" panose="020B0600040502020204"/>
              </a:defRPr>
            </a:lvl4pPr>
            <a:lvl5pPr>
              <a:defRPr sz="1600" b="0" i="0">
                <a:latin typeface="Lucida Grande" panose="020B0600040502020204"/>
                <a:cs typeface="Lucida Grande" panose="020B0600040502020204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1800" b="0" i="0">
                <a:solidFill>
                  <a:srgbClr val="FDC227"/>
                </a:solidFill>
                <a:latin typeface="Lucida Grande" panose="020B0600040502020204"/>
                <a:cs typeface="Lucida Grande" panose="020B0600040502020204"/>
              </a:defRPr>
            </a:lvl1pPr>
            <a:lvl2pPr>
              <a:defRPr sz="1600" b="0" i="0">
                <a:latin typeface="Lucida Grande" panose="020B0600040502020204"/>
                <a:cs typeface="Lucida Grande" panose="020B0600040502020204"/>
              </a:defRPr>
            </a:lvl2pPr>
            <a:lvl3pPr>
              <a:defRPr sz="1600" b="0" i="0">
                <a:latin typeface="Lucida Grande" panose="020B0600040502020204"/>
                <a:cs typeface="Lucida Grande" panose="020B0600040502020204"/>
              </a:defRPr>
            </a:lvl3pPr>
            <a:lvl4pPr>
              <a:defRPr sz="1600" b="0" i="0">
                <a:latin typeface="Lucida Grande" panose="020B0600040502020204"/>
                <a:cs typeface="Lucida Grande" panose="020B0600040502020204"/>
              </a:defRPr>
            </a:lvl4pPr>
            <a:lvl5pPr>
              <a:defRPr sz="1600" b="0" i="0">
                <a:latin typeface="Lucida Grande" panose="020B0600040502020204"/>
                <a:cs typeface="Lucida Grande" panose="020B0600040502020204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1613"/>
            <a:ext cx="8229600" cy="689722"/>
          </a:xfrm>
          <a:prstGeom prst="rect">
            <a:avLst/>
          </a:prstGeom>
        </p:spPr>
        <p:txBody>
          <a:bodyPr/>
          <a:lstStyle>
            <a:lvl1pPr>
              <a:defRPr sz="3200" b="0" i="0" cap="none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0" i="0">
                <a:solidFill>
                  <a:srgbClr val="FDC227"/>
                </a:solidFill>
                <a:effectLst/>
                <a:latin typeface="Lucida Grande" panose="020B0600040502020204"/>
                <a:cs typeface="Lucida Grande" panose="020B0600040502020204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8105"/>
            <a:ext cx="4040188" cy="2963466"/>
          </a:xfrm>
        </p:spPr>
        <p:txBody>
          <a:bodyPr/>
          <a:lstStyle>
            <a:lvl1pPr>
              <a:defRPr sz="1800">
                <a:latin typeface="Lucida Grande" panose="020B0600040502020204"/>
                <a:cs typeface="Lucida Grande" panose="020B0600040502020204"/>
              </a:defRPr>
            </a:lvl1pPr>
            <a:lvl2pPr>
              <a:defRPr sz="1600">
                <a:latin typeface="Lucida Grande" panose="020B0600040502020204"/>
                <a:cs typeface="Lucida Grande" panose="020B0600040502020204"/>
              </a:defRPr>
            </a:lvl2pPr>
            <a:lvl3pPr>
              <a:defRPr sz="1600">
                <a:latin typeface="Lucida Grande" panose="020B0600040502020204"/>
                <a:cs typeface="Lucida Grande" panose="020B0600040502020204"/>
              </a:defRPr>
            </a:lvl3pPr>
            <a:lvl4pPr>
              <a:defRPr sz="1600">
                <a:latin typeface="Lucida Grande" panose="020B0600040502020204"/>
                <a:cs typeface="Lucida Grande" panose="020B0600040502020204"/>
              </a:defRPr>
            </a:lvl4pPr>
            <a:lvl5pPr>
              <a:defRPr sz="1600">
                <a:latin typeface="Lucida Grande" panose="020B0600040502020204"/>
                <a:cs typeface="Lucida Grande" panose="020B0600040502020204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0">
                <a:solidFill>
                  <a:srgbClr val="FDC227"/>
                </a:solidFill>
                <a:effectLst/>
                <a:latin typeface="Lucida Grande" panose="020B0600040502020204"/>
                <a:cs typeface="Lucida Grande" panose="020B0600040502020204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818105"/>
            <a:ext cx="4041775" cy="2963466"/>
          </a:xfrm>
        </p:spPr>
        <p:txBody>
          <a:bodyPr/>
          <a:lstStyle>
            <a:lvl1pPr>
              <a:defRPr sz="1800">
                <a:latin typeface="Lucida Grande" panose="020B0600040502020204"/>
                <a:cs typeface="Lucida Grande" panose="020B0600040502020204"/>
              </a:defRPr>
            </a:lvl1pPr>
            <a:lvl2pPr>
              <a:defRPr sz="1600">
                <a:latin typeface="Lucida Grande" panose="020B0600040502020204"/>
                <a:cs typeface="Lucida Grande" panose="020B0600040502020204"/>
              </a:defRPr>
            </a:lvl2pPr>
            <a:lvl3pPr>
              <a:defRPr sz="1600">
                <a:latin typeface="Lucida Grande" panose="020B0600040502020204"/>
                <a:cs typeface="Lucida Grande" panose="020B0600040502020204"/>
              </a:defRPr>
            </a:lvl3pPr>
            <a:lvl4pPr>
              <a:defRPr sz="1600">
                <a:latin typeface="Lucida Grande" panose="020B0600040502020204"/>
                <a:cs typeface="Lucida Grande" panose="020B0600040502020204"/>
              </a:defRPr>
            </a:lvl4pPr>
            <a:lvl5pPr>
              <a:defRPr sz="1600">
                <a:latin typeface="Lucida Grande" panose="020B0600040502020204"/>
                <a:cs typeface="Lucida Grande" panose="020B0600040502020204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8368"/>
            <a:ext cx="8229600" cy="689722"/>
          </a:xfrm>
          <a:prstGeom prst="rect">
            <a:avLst/>
          </a:prstGeom>
        </p:spPr>
        <p:txBody>
          <a:bodyPr/>
          <a:lstStyle>
            <a:lvl1pPr>
              <a:defRPr sz="3000" b="0" i="0" cap="none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500094"/>
            <a:ext cx="3008313" cy="696593"/>
          </a:xfrm>
          <a:prstGeom prst="rect">
            <a:avLst/>
          </a:prstGeom>
        </p:spPr>
        <p:txBody>
          <a:bodyPr anchor="b"/>
          <a:lstStyle>
            <a:lvl1pPr algn="l">
              <a:defRPr sz="2000" b="0" i="0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00076"/>
            <a:ext cx="5111750" cy="4214891"/>
          </a:xfrm>
        </p:spPr>
        <p:txBody>
          <a:bodyPr/>
          <a:lstStyle>
            <a:lvl1pPr>
              <a:defRPr sz="2800" b="0" i="0">
                <a:solidFill>
                  <a:srgbClr val="FDC227"/>
                </a:solidFill>
                <a:latin typeface="Lucida Grande" panose="020B0600040502020204"/>
                <a:cs typeface="Lucida Grande" panose="020B0600040502020204"/>
              </a:defRPr>
            </a:lvl1pPr>
            <a:lvl2pPr>
              <a:defRPr sz="2800" b="0" i="0">
                <a:latin typeface="Lucida Grande" panose="020B0600040502020204"/>
                <a:cs typeface="Lucida Grande" panose="020B0600040502020204"/>
              </a:defRPr>
            </a:lvl2pPr>
            <a:lvl3pPr>
              <a:defRPr sz="2400" b="0" i="0">
                <a:latin typeface="Lucida Grande" panose="020B0600040502020204"/>
                <a:cs typeface="Lucida Grande" panose="020B0600040502020204"/>
              </a:defRPr>
            </a:lvl3pPr>
            <a:lvl4pPr>
              <a:defRPr sz="2000" b="0" i="0">
                <a:latin typeface="Lucida Grande" panose="020B0600040502020204"/>
                <a:cs typeface="Lucida Grande" panose="020B0600040502020204"/>
              </a:defRPr>
            </a:lvl4pPr>
            <a:lvl5pPr>
              <a:defRPr sz="2000" b="0" i="0">
                <a:latin typeface="Lucida Grande" panose="020B0600040502020204"/>
                <a:cs typeface="Lucida Grande" panose="020B0600040502020204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196652"/>
            <a:ext cx="3008313" cy="351829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solidFill>
                  <a:srgbClr val="011C3C"/>
                </a:solidFill>
                <a:latin typeface="Lucida Grande" panose="020B0600040502020204"/>
                <a:cs typeface="Lucida Grande" panose="020B0600040502020204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52"/>
            <a:ext cx="5486400" cy="603647"/>
          </a:xfrm>
        </p:spPr>
        <p:txBody>
          <a:bodyPr/>
          <a:lstStyle>
            <a:lvl1pPr marL="0" indent="0">
              <a:buNone/>
              <a:defRPr sz="1400" b="0" i="0">
                <a:solidFill>
                  <a:srgbClr val="7F7F7F"/>
                </a:solidFill>
                <a:latin typeface="Lucida Grande" panose="020B0600040502020204"/>
                <a:cs typeface="Lucida Grande" panose="020B06000405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2500" kern="1200">
          <a:solidFill>
            <a:srgbClr val="011C3C"/>
          </a:solidFill>
          <a:latin typeface="Lucida Grande" panose="020B0600040502020204"/>
          <a:ea typeface="+mn-ea"/>
          <a:cs typeface="Lucida Grande" panose="020B0600040502020204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bg2">
              <a:lumMod val="50000"/>
            </a:schemeClr>
          </a:solidFill>
          <a:latin typeface="Lucida Grande" panose="020B0600040502020204"/>
          <a:ea typeface="+mn-ea"/>
          <a:cs typeface="Lucida Grande" panose="020B060004050202020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1800" kern="1200">
          <a:solidFill>
            <a:schemeClr val="bg2">
              <a:lumMod val="50000"/>
            </a:schemeClr>
          </a:solidFill>
          <a:latin typeface="Lucida Grande" panose="020B0600040502020204"/>
          <a:ea typeface="+mn-ea"/>
          <a:cs typeface="Lucida Grande" panose="020B060004050202020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1500" kern="1200">
          <a:solidFill>
            <a:schemeClr val="bg2">
              <a:lumMod val="50000"/>
            </a:schemeClr>
          </a:solidFill>
          <a:latin typeface="Lucida Grande" panose="020B0600040502020204"/>
          <a:ea typeface="+mn-ea"/>
          <a:cs typeface="Lucida Grande" panose="020B060004050202020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1200" kern="1200">
          <a:solidFill>
            <a:schemeClr val="bg2">
              <a:lumMod val="50000"/>
            </a:schemeClr>
          </a:solidFill>
          <a:latin typeface="Lucida Grande" panose="020B0600040502020204"/>
          <a:ea typeface="+mn-ea"/>
          <a:cs typeface="Lucida Grande" panose="020B060004050202020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7" name="Rectangle 7"/>
          <p:cNvSpPr>
            <a:spLocks noChangeArrowheads="1"/>
          </p:cNvSpPr>
          <p:nvPr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EAEAEA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76" y="228601"/>
            <a:ext cx="9140825" cy="802481"/>
          </a:xfrm>
          <a:prstGeom prst="rect">
            <a:avLst/>
          </a:prstGeom>
          <a:solidFill>
            <a:srgbClr val="005594"/>
          </a:solidFill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 smtClean="0"/>
              <a:t>Click to edit Master title style</a:t>
            </a:r>
            <a:endParaRPr lang="en-US" dirty="0" smtClean="0"/>
          </a:p>
        </p:txBody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143000"/>
            <a:ext cx="7848600" cy="33944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 smtClean="0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4629150"/>
            <a:ext cx="1981200" cy="1285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4902994"/>
            <a:ext cx="2133600" cy="18335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solidFill>
                  <a:srgbClr val="58585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marL="347980" indent="-34798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marL="347980" indent="-34798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2pPr>
      <a:lvl3pPr marL="347980" indent="-34798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3pPr>
      <a:lvl4pPr marL="347980" indent="-34798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4pPr>
      <a:lvl5pPr marL="347980" indent="-34798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5pPr>
      <a:lvl6pPr marL="80518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6pPr>
      <a:lvl7pPr marL="126238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7pPr>
      <a:lvl8pPr marL="171958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8pPr>
      <a:lvl9pPr marL="217678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Microsoft Sans Serif" panose="020B0604020202020204" pitchFamily="34" charset="0"/>
          <a:cs typeface="Microsoft Sans Serif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100000"/>
        </a:spcBef>
        <a:spcAft>
          <a:spcPct val="0"/>
        </a:spcAft>
        <a:buClr>
          <a:srgbClr val="FF6600"/>
        </a:buClr>
        <a:buSzPct val="125000"/>
        <a:buFont typeface="Wingdings" panose="05000000000000000000" pitchFamily="2" charset="2"/>
        <a:buChar char="§"/>
        <a:defRPr sz="24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SzPct val="12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CC00"/>
        </a:buClr>
        <a:buSzPct val="125000"/>
        <a:buFont typeface="Wingdings" panose="05000000000000000000" pitchFamily="2" charset="2"/>
        <a:buChar char="§"/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FFF66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FF6E00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FF6E00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FF6E00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FF6E00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FF6E00"/>
        </a:buClr>
        <a:buSzPct val="12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www.nacloweb.org/resources/problems/2014/N2014-HS.pdf" TargetMode="External"/><Relationship Id="rId1" Type="http://schemas.openxmlformats.org/officeDocument/2006/relationships/hyperlink" Target="http://www.nacloweb.org/resources/problems/2014/N2014-H.pdf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emf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amr.isi.edu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5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5.png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3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hub.com/jkkummerfeld/text2sql-data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6.emf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7.emf"/></Relationships>
</file>

<file path=ppt/slides/_rels/slide7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hub.com/salesforce/WikiSQL" TargetMode="Externa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8.png"/></Relationships>
</file>

<file path=ppt/slides/_rels/slide7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taoyds/spider" TargetMode="External"/><Relationship Id="rId2" Type="http://schemas.openxmlformats.org/officeDocument/2006/relationships/hyperlink" Target="https://yale-lily.github.io/spider" TargetMode="External"/><Relationship Id="rId1" Type="http://schemas.openxmlformats.org/officeDocument/2006/relationships/hyperlink" Target="https://medium.com/@tao.yu/spider-one-more-step-towards-natural-language-interfaces-to-databases-62298dc6df3c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NLP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Semantic Parsing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60890"/>
            <a:ext cx="8229600" cy="37282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110000"/>
              </a:lnSpc>
            </a:pPr>
            <a:r>
              <a:rPr lang="en-US" altLang="en-US" sz="2000" i="1" dirty="0" smtClean="0"/>
              <a:t>Formula </a:t>
            </a:r>
            <a:r>
              <a:rPr lang="en-US" altLang="en-US" sz="2000" dirty="0" smtClean="0">
                <a:sym typeface="Symbol" panose="05050102010706020507" pitchFamily="18" charset="2"/>
              </a:rPr>
              <a:t> AtomicFormula | Formula Connective Formula 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  <a:buNone/>
            </a:pPr>
            <a:r>
              <a:rPr lang="en-US" altLang="en-US" sz="2000" dirty="0" smtClean="0">
                <a:sym typeface="Symbol" panose="05050102010706020507" pitchFamily="18" charset="2"/>
              </a:rPr>
              <a:t>					| Quantifier Variable Formula | </a:t>
            </a:r>
            <a:r>
              <a:rPr lang="en-US" alt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¬</a:t>
            </a:r>
            <a:r>
              <a:rPr lang="en-US" altLang="en-US" sz="2000" dirty="0" smtClean="0">
                <a:sym typeface="Symbol" panose="05050102010706020507" pitchFamily="18" charset="2"/>
              </a:rPr>
              <a:t> Formula | (Formula)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AtomicFormula  Predicate (Term…)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Term  Function (Term…) | Constant | Variable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Connective  </a:t>
            </a:r>
            <a:r>
              <a:rPr lang="en-US" altLang="en-US" sz="18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∧</a:t>
            </a:r>
            <a:r>
              <a:rPr lang="en-US" altLang="en-US" sz="2000" dirty="0" smtClean="0">
                <a:sym typeface="Symbol" panose="05050102010706020507" pitchFamily="18" charset="2"/>
              </a:rPr>
              <a:t> </a:t>
            </a:r>
            <a:r>
              <a:rPr lang="en-US" altLang="en-US" sz="2000" dirty="0" smtClean="0">
                <a:sym typeface="Math B"/>
              </a:rPr>
              <a:t>| </a:t>
            </a:r>
            <a:r>
              <a:rPr lang="en-US" alt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⋁</a:t>
            </a:r>
            <a:r>
              <a:rPr lang="en-US" altLang="en-US" sz="2000" dirty="0" smtClean="0">
                <a:sym typeface="Math B"/>
              </a:rPr>
              <a:t> | </a:t>
            </a:r>
            <a:r>
              <a:rPr lang="en-US" alt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⇒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Quantifier  </a:t>
            </a:r>
            <a:r>
              <a:rPr lang="en-US" altLang="en-US" sz="1600" dirty="0" smtClean="0"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∀</a:t>
            </a:r>
            <a:r>
              <a:rPr lang="en-US" altLang="en-US" sz="2000" dirty="0" smtClean="0">
                <a:sym typeface="Math C"/>
              </a:rPr>
              <a:t> | </a:t>
            </a:r>
            <a:r>
              <a:rPr lang="en-US" altLang="en-US" sz="1600" dirty="0">
                <a:sym typeface="Symbol" panose="05050102010706020507" pitchFamily="18" charset="2"/>
              </a:rPr>
              <a:t>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Constant  M | Martin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Variable  </a:t>
            </a:r>
            <a:r>
              <a:rPr lang="en-US" altLang="en-US" sz="2000" i="1" dirty="0" smtClean="0">
                <a:sym typeface="Symbol" panose="05050102010706020507" pitchFamily="18" charset="2"/>
              </a:rPr>
              <a:t>x </a:t>
            </a:r>
            <a:r>
              <a:rPr lang="en-US" altLang="en-US" sz="2000" dirty="0" smtClean="0">
                <a:sym typeface="Symbol" panose="05050102010706020507" pitchFamily="18" charset="2"/>
              </a:rPr>
              <a:t>| </a:t>
            </a:r>
            <a:r>
              <a:rPr lang="en-US" altLang="en-US" sz="2000" i="1" dirty="0" smtClean="0">
                <a:sym typeface="Symbol" panose="05050102010706020507" pitchFamily="18" charset="2"/>
              </a:rPr>
              <a:t>y</a:t>
            </a:r>
            <a:r>
              <a:rPr lang="en-US" altLang="en-US" sz="2000" dirty="0" smtClean="0">
                <a:sym typeface="Symbol" panose="05050102010706020507" pitchFamily="18" charset="2"/>
              </a:rPr>
              <a:t> | …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Predicate  Likes | Eats | …</a:t>
            </a:r>
            <a:endParaRPr lang="en-US" altLang="en-US" sz="2000" dirty="0" smtClean="0">
              <a:sym typeface="Symbol" panose="05050102010706020507" pitchFamily="18" charset="2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en-US" sz="2000" dirty="0" smtClean="0">
                <a:sym typeface="Symbol" panose="05050102010706020507" pitchFamily="18" charset="2"/>
              </a:rPr>
              <a:t>Function  AgeOf | ColorOf | …</a:t>
            </a:r>
            <a:endParaRPr lang="en-US" altLang="en-US" sz="2000" dirty="0" smtClean="0">
              <a:sym typeface="Symbol" panose="05050102010706020507" pitchFamily="18" charset="2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Logic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Common Mistake (1)</a:t>
            </a:r>
            <a:endParaRPr lang="en-US" altLang="en-US" dirty="0" smtClean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en-US" sz="2800" dirty="0" smtClean="0">
                <a:sym typeface="Symbol" panose="05050102010706020507" pitchFamily="18" charset="2"/>
              </a:rPr>
              <a:t></a:t>
            </a:r>
            <a:r>
              <a:rPr lang="en-US" altLang="en-US" sz="2800" dirty="0" smtClean="0"/>
              <a:t> is the main connective with </a:t>
            </a:r>
            <a:r>
              <a:rPr lang="en-US" altLang="en-US" sz="2800" dirty="0" smtClean="0">
                <a:sym typeface="Symbol" panose="05050102010706020507" pitchFamily="18" charset="2"/>
              </a:rPr>
              <a:t></a:t>
            </a:r>
            <a:endParaRPr lang="en-US" altLang="en-US" sz="2800" dirty="0" smtClean="0"/>
          </a:p>
          <a:p>
            <a:pPr marL="0" indent="0">
              <a:lnSpc>
                <a:spcPct val="110000"/>
              </a:lnSpc>
              <a:buNone/>
            </a:pPr>
            <a:endParaRPr lang="en-US" altLang="en-US" sz="28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sz="2800" dirty="0" smtClean="0"/>
              <a:t>Common mistake: using </a:t>
            </a:r>
            <a:r>
              <a:rPr lang="en-US" altLang="en-US" sz="2800" dirty="0" smtClean="0">
                <a:sym typeface="Symbol" panose="05050102010706020507" pitchFamily="18" charset="2"/>
              </a:rPr>
              <a:t></a:t>
            </a:r>
            <a:r>
              <a:rPr lang="en-US" altLang="en-US" sz="2800" dirty="0" smtClean="0"/>
              <a:t> as the main connective with </a:t>
            </a:r>
            <a:r>
              <a:rPr lang="en-US" altLang="en-US" sz="2800" dirty="0" smtClean="0">
                <a:sym typeface="Symbol" panose="05050102010706020507" pitchFamily="18" charset="2"/>
              </a:rPr>
              <a:t></a:t>
            </a:r>
            <a:r>
              <a:rPr lang="en-US" altLang="en-US" sz="2800" dirty="0" smtClean="0"/>
              <a:t>:</a:t>
            </a:r>
            <a:endParaRPr lang="en-US" altLang="en-US" sz="2800" dirty="0" smtClean="0"/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en-US" sz="2400" dirty="0" smtClean="0">
                <a:sym typeface="Symbol" panose="05050102010706020507" pitchFamily="18" charset="2"/>
              </a:rPr>
              <a:t></a:t>
            </a:r>
            <a:r>
              <a:rPr lang="en-US" altLang="en-US" sz="2400" dirty="0" smtClean="0"/>
              <a:t>x Cat(x) </a:t>
            </a:r>
            <a:r>
              <a:rPr lang="en-US" altLang="en-US" sz="2400" dirty="0" smtClean="0">
                <a:sym typeface="Symbol" panose="05050102010706020507" pitchFamily="18" charset="2"/>
              </a:rPr>
              <a:t> </a:t>
            </a:r>
            <a:r>
              <a:rPr lang="en-US" altLang="en-US" sz="2400" dirty="0" smtClean="0"/>
              <a:t>EatsFish(x)</a:t>
            </a:r>
            <a:endParaRPr lang="en-US" altLang="en-US" sz="2400" dirty="0" smtClean="0"/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en-US" sz="2400" dirty="0" smtClean="0"/>
              <a:t>means “Everyone is a cat and everyone eats fish”</a:t>
            </a:r>
            <a:endParaRPr lang="en-US" altLang="en-US" sz="24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Common Mistake (2)</a:t>
            </a:r>
            <a:endParaRPr lang="en-US" altLang="en-US" dirty="0" smtClean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en-US" sz="2800" dirty="0" smtClean="0">
                <a:sym typeface="Symbol" panose="05050102010706020507" pitchFamily="18" charset="2"/>
              </a:rPr>
              <a:t> </a:t>
            </a:r>
            <a:r>
              <a:rPr lang="en-US" altLang="en-US" sz="2800" dirty="0" smtClean="0"/>
              <a:t>is the main connective with </a:t>
            </a:r>
            <a:r>
              <a:rPr lang="en-US" altLang="en-US" sz="2800" dirty="0" smtClean="0">
                <a:sym typeface="Symbol" panose="05050102010706020507" pitchFamily="18" charset="2"/>
              </a:rPr>
              <a:t></a:t>
            </a:r>
            <a:endParaRPr lang="en-US" altLang="en-US" sz="2800" dirty="0" smtClean="0"/>
          </a:p>
          <a:p>
            <a:pPr lvl="4">
              <a:lnSpc>
                <a:spcPct val="110000"/>
              </a:lnSpc>
            </a:pPr>
            <a:endParaRPr lang="en-US" altLang="en-US" sz="1800" dirty="0" smtClean="0"/>
          </a:p>
          <a:p>
            <a:pPr lvl="4">
              <a:lnSpc>
                <a:spcPct val="110000"/>
              </a:lnSpc>
            </a:pPr>
            <a:endParaRPr lang="en-US" altLang="en-US" sz="18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sz="2800" dirty="0" smtClean="0"/>
              <a:t>Common mistake: using </a:t>
            </a:r>
            <a:r>
              <a:rPr lang="en-US" altLang="en-US" sz="2800" dirty="0" smtClean="0">
                <a:sym typeface="Symbol" panose="05050102010706020507" pitchFamily="18" charset="2"/>
              </a:rPr>
              <a:t></a:t>
            </a:r>
            <a:r>
              <a:rPr lang="en-US" altLang="en-US" sz="2800" dirty="0" smtClean="0"/>
              <a:t> as the main connective with </a:t>
            </a:r>
            <a:r>
              <a:rPr lang="en-US" altLang="en-US" sz="2800" dirty="0" smtClean="0">
                <a:sym typeface="Symbol" panose="05050102010706020507" pitchFamily="18" charset="2"/>
              </a:rPr>
              <a:t></a:t>
            </a:r>
            <a:r>
              <a:rPr lang="en-US" altLang="en-US" sz="2800" dirty="0" smtClean="0"/>
              <a:t>:</a:t>
            </a:r>
            <a:endParaRPr lang="en-US" altLang="en-US" sz="2800" dirty="0" smtClean="0"/>
          </a:p>
          <a:p>
            <a:pPr algn="ctr">
              <a:lnSpc>
                <a:spcPct val="110000"/>
              </a:lnSpc>
              <a:buFontTx/>
              <a:buNone/>
            </a:pPr>
            <a:r>
              <a:rPr lang="en-US" altLang="en-US" sz="2800" dirty="0" smtClean="0">
                <a:sym typeface="Symbol" panose="05050102010706020507" pitchFamily="18" charset="2"/>
              </a:rPr>
              <a:t></a:t>
            </a:r>
            <a:r>
              <a:rPr lang="en-US" altLang="en-US" sz="2800" i="1" dirty="0" smtClean="0"/>
              <a:t>x</a:t>
            </a:r>
            <a:r>
              <a:rPr lang="en-US" altLang="en-US" sz="2800" dirty="0" smtClean="0"/>
              <a:t> Cat(x) </a:t>
            </a:r>
            <a:r>
              <a:rPr lang="en-US" altLang="en-US" sz="2800" dirty="0" smtClean="0">
                <a:sym typeface="Symbol" panose="05050102010706020507" pitchFamily="18" charset="2"/>
              </a:rPr>
              <a:t> </a:t>
            </a:r>
            <a:r>
              <a:rPr lang="en-US" altLang="en-US" sz="2800" dirty="0" smtClean="0"/>
              <a:t>EatsFish(x)</a:t>
            </a:r>
            <a:endParaRPr lang="en-US" altLang="en-US" sz="2800" dirty="0" smtClean="0"/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en-US" sz="2800" dirty="0" smtClean="0"/>
              <a:t>	is true if there is anyone who is not a cat!</a:t>
            </a:r>
            <a:endParaRPr lang="en-US" altLang="en-US" sz="28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NACLO problem from 2014</a:t>
            </a:r>
            <a:endParaRPr lang="en-US" dirty="0" smtClean="0"/>
          </a:p>
          <a:p>
            <a:r>
              <a:rPr lang="en-US" dirty="0" smtClean="0"/>
              <a:t>Author: Ben King</a:t>
            </a:r>
            <a:endParaRPr lang="en-US" dirty="0" smtClean="0"/>
          </a:p>
          <a:p>
            <a:r>
              <a:rPr lang="en-US" sz="2000" dirty="0">
                <a:hlinkClick r:id="rId1"/>
              </a:rPr>
              <a:t>http://</a:t>
            </a:r>
            <a:r>
              <a:rPr lang="en-US" sz="2000" dirty="0" smtClean="0">
                <a:hlinkClick r:id="rId1"/>
              </a:rPr>
              <a:t>www.nacloweb.org/resources/problems/2014/N2014-H.pdf</a:t>
            </a:r>
            <a:r>
              <a:rPr lang="en-US" sz="2000" dirty="0" smtClean="0"/>
              <a:t> </a:t>
            </a:r>
            <a:endParaRPr lang="en-US" sz="2000" dirty="0" smtClean="0"/>
          </a:p>
          <a:p>
            <a:r>
              <a:rPr lang="en-US" sz="2000" dirty="0">
                <a:hlinkClick r:id="rId2"/>
              </a:rPr>
              <a:t>http://</a:t>
            </a:r>
            <a:r>
              <a:rPr lang="en-US" sz="2000" dirty="0" smtClean="0">
                <a:hlinkClick r:id="rId2"/>
              </a:rPr>
              <a:t>www.nacloweb.org/resources/problems/2014/N2014-HS.pdf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67" y="1478942"/>
            <a:ext cx="7840969" cy="2981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Logic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18" y="1081377"/>
            <a:ext cx="8863013" cy="322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75" y="898496"/>
            <a:ext cx="8829675" cy="3212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58" y="127221"/>
            <a:ext cx="7530142" cy="4911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65760"/>
            <a:ext cx="8686800" cy="447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275" y="1733384"/>
            <a:ext cx="933450" cy="233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NLP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Order Logic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34777"/>
            <a:ext cx="8432800" cy="701843"/>
          </a:xfrm>
        </p:spPr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14"/>
            <a:ext cx="8229600" cy="394319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Base types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e (entity) – objects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t (truth values)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/>
              <a:t>Complex types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If a is a type and b is a type, then </a:t>
            </a:r>
            <a:r>
              <a:rPr lang="en-US" dirty="0" err="1" smtClean="0"/>
              <a:t>a</a:t>
            </a:r>
            <a:r>
              <a:rPr lang="en-US" dirty="0" err="1" smtClean="0">
                <a:sym typeface="Wingdings" panose="05000000000000000000" pitchFamily="2" charset="2"/>
              </a:rPr>
              <a:t>b</a:t>
            </a:r>
            <a:r>
              <a:rPr lang="en-US" dirty="0" smtClean="0">
                <a:sym typeface="Wingdings" panose="05000000000000000000" pitchFamily="2" charset="2"/>
              </a:rPr>
              <a:t> is a type.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(</a:t>
            </a:r>
            <a:r>
              <a:rPr lang="en-US" dirty="0" err="1" smtClean="0">
                <a:sym typeface="Wingdings" panose="05000000000000000000" pitchFamily="2" charset="2"/>
              </a:rPr>
              <a:t>ab</a:t>
            </a:r>
            <a:r>
              <a:rPr lang="en-US" dirty="0" smtClean="0">
                <a:sym typeface="Wingdings" panose="05000000000000000000" pitchFamily="2" charset="2"/>
              </a:rPr>
              <a:t>)(a)=b</a:t>
            </a:r>
            <a:endParaRPr lang="en-US" dirty="0" smtClean="0">
              <a:sym typeface="Wingdings" panose="05000000000000000000" pitchFamily="2" charset="2"/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Example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Type of </a:t>
            </a:r>
            <a:r>
              <a:rPr lang="en-US" i="1" dirty="0" smtClean="0">
                <a:sym typeface="Wingdings" panose="05000000000000000000" pitchFamily="2" charset="2"/>
              </a:rPr>
              <a:t>Mary</a:t>
            </a:r>
            <a:r>
              <a:rPr lang="en-US" dirty="0" smtClean="0">
                <a:sym typeface="Wingdings" panose="05000000000000000000" pitchFamily="2" charset="2"/>
              </a:rPr>
              <a:t> = e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Type of </a:t>
            </a:r>
            <a:r>
              <a:rPr lang="en-US" i="1" dirty="0" smtClean="0">
                <a:sym typeface="Wingdings" panose="05000000000000000000" pitchFamily="2" charset="2"/>
              </a:rPr>
              <a:t>sleeps</a:t>
            </a:r>
            <a:r>
              <a:rPr lang="en-US" dirty="0" smtClean="0">
                <a:sym typeface="Wingdings" panose="05000000000000000000" pitchFamily="2" charset="2"/>
              </a:rPr>
              <a:t> = </a:t>
            </a:r>
            <a:r>
              <a:rPr lang="en-US" dirty="0" err="1" smtClean="0">
                <a:sym typeface="Wingdings" panose="05000000000000000000" pitchFamily="2" charset="2"/>
              </a:rPr>
              <a:t>et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Type of </a:t>
            </a:r>
            <a:r>
              <a:rPr lang="en-US" i="1" dirty="0" smtClean="0">
                <a:sym typeface="Wingdings" panose="05000000000000000000" pitchFamily="2" charset="2"/>
              </a:rPr>
              <a:t>sleeps(Mary)</a:t>
            </a:r>
            <a:r>
              <a:rPr lang="en-US" dirty="0" smtClean="0">
                <a:sym typeface="Wingdings" panose="05000000000000000000" pitchFamily="2" charset="2"/>
              </a:rPr>
              <a:t> = t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Type of </a:t>
            </a:r>
            <a:r>
              <a:rPr lang="en-US" i="1" dirty="0" smtClean="0">
                <a:sym typeface="Wingdings" panose="05000000000000000000" pitchFamily="2" charset="2"/>
              </a:rPr>
              <a:t>^ = </a:t>
            </a:r>
            <a:r>
              <a:rPr lang="en-US" i="1" dirty="0" err="1" smtClean="0">
                <a:sym typeface="Wingdings" panose="05000000000000000000" pitchFamily="2" charset="2"/>
              </a:rPr>
              <a:t>tt</a:t>
            </a:r>
            <a:endParaRPr lang="en-US" i="1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Type of </a:t>
            </a:r>
            <a:r>
              <a:rPr lang="en-US" i="1" dirty="0" smtClean="0">
                <a:sym typeface="Wingdings" panose="05000000000000000000" pitchFamily="2" charset="2"/>
              </a:rPr>
              <a:t>^(sleeps(Mary))</a:t>
            </a:r>
            <a:r>
              <a:rPr lang="en-US" dirty="0" smtClean="0">
                <a:sym typeface="Wingdings" panose="05000000000000000000" pitchFamily="2" charset="2"/>
              </a:rPr>
              <a:t> = t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 panose="05000000000000000000" pitchFamily="2" charset="2"/>
              </a:rPr>
              <a:t>*  </a:t>
            </a:r>
            <a:r>
              <a:rPr lang="en-US" i="1" dirty="0" smtClean="0">
                <a:sym typeface="Wingdings" panose="05000000000000000000" pitchFamily="2" charset="2"/>
              </a:rPr>
              <a:t>^(sleeps)</a:t>
            </a:r>
            <a:r>
              <a:rPr lang="en-US" dirty="0" smtClean="0">
                <a:sym typeface="Wingdings" panose="05000000000000000000" pitchFamily="2" charset="2"/>
              </a:rPr>
              <a:t>                       - not well typed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9871"/>
            <a:ext cx="8229600" cy="368709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Example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inc(x) = </a:t>
            </a:r>
            <a:r>
              <a:rPr lang="el-GR" i="1" dirty="0" smtClean="0"/>
              <a:t>λ</a:t>
            </a:r>
            <a:r>
              <a:rPr lang="en-US" dirty="0" smtClean="0"/>
              <a:t>x x+1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then inc(4) = (</a:t>
            </a:r>
            <a:r>
              <a:rPr lang="el-GR" i="1" dirty="0" smtClean="0"/>
              <a:t>λ</a:t>
            </a:r>
            <a:r>
              <a:rPr lang="en-US" dirty="0" smtClean="0"/>
              <a:t>x x+1)(4) = 5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Example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add(x,y) = </a:t>
            </a:r>
            <a:r>
              <a:rPr lang="el-GR" i="1" dirty="0" smtClean="0"/>
              <a:t>λ</a:t>
            </a:r>
            <a:r>
              <a:rPr lang="en-US" dirty="0" smtClean="0"/>
              <a:t>x,</a:t>
            </a:r>
            <a:r>
              <a:rPr lang="el-GR" i="1" dirty="0" smtClean="0"/>
              <a:t>λ</a:t>
            </a:r>
            <a:r>
              <a:rPr lang="en-US" dirty="0" smtClean="0"/>
              <a:t>y(x+y)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then add(3,4) = (</a:t>
            </a:r>
            <a:r>
              <a:rPr lang="el-GR" i="1" dirty="0" smtClean="0"/>
              <a:t>λ</a:t>
            </a:r>
            <a:r>
              <a:rPr lang="en-US" dirty="0" smtClean="0"/>
              <a:t>x,</a:t>
            </a:r>
            <a:r>
              <a:rPr lang="el-GR" i="1" dirty="0" smtClean="0"/>
              <a:t>λ</a:t>
            </a:r>
            <a:r>
              <a:rPr lang="en-US" dirty="0" smtClean="0"/>
              <a:t>y(x+y))(3)(4)= (</a:t>
            </a:r>
            <a:r>
              <a:rPr lang="el-GR" i="1" dirty="0" smtClean="0"/>
              <a:t>λ</a:t>
            </a:r>
            <a:r>
              <a:rPr lang="en-US" dirty="0" smtClean="0"/>
              <a:t>y 3+y)(4) = 3+4 = </a:t>
            </a:r>
            <a:r>
              <a:rPr lang="en-US" dirty="0"/>
              <a:t>7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Useful for semantic parsing (see later)</a:t>
            </a:r>
            <a:endParaRPr lang="en-US" dirty="0" smtClean="0"/>
          </a:p>
          <a:p>
            <a:pPr lvl="1">
              <a:lnSpc>
                <a:spcPct val="110000"/>
              </a:lnSpc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9871"/>
            <a:ext cx="8229600" cy="368709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l-GR" dirty="0" smtClean="0"/>
              <a:t>λ</a:t>
            </a:r>
            <a:r>
              <a:rPr lang="en-US" dirty="0" err="1" smtClean="0"/>
              <a:t>x</a:t>
            </a:r>
            <a:r>
              <a:rPr lang="en-US" i="1" dirty="0" err="1" smtClean="0"/>
              <a:t>.like</a:t>
            </a:r>
            <a:r>
              <a:rPr lang="en-US" dirty="0" smtClean="0"/>
              <a:t>(</a:t>
            </a:r>
            <a:r>
              <a:rPr lang="en-US" dirty="0" err="1" smtClean="0"/>
              <a:t>x,Mary</a:t>
            </a:r>
            <a:r>
              <a:rPr lang="en-US" dirty="0" smtClean="0"/>
              <a:t>)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l-GR" dirty="0"/>
              <a:t>λ</a:t>
            </a:r>
            <a:r>
              <a:rPr lang="en-US" dirty="0" err="1" smtClean="0"/>
              <a:t>x</a:t>
            </a:r>
            <a:r>
              <a:rPr lang="en-US" i="1" dirty="0" err="1" smtClean="0"/>
              <a:t>.like</a:t>
            </a:r>
            <a:r>
              <a:rPr lang="en-US" dirty="0" smtClean="0"/>
              <a:t>(</a:t>
            </a:r>
            <a:r>
              <a:rPr lang="en-US" dirty="0" err="1" smtClean="0"/>
              <a:t>Mary,x</a:t>
            </a:r>
            <a:r>
              <a:rPr lang="en-US" dirty="0" smtClean="0"/>
              <a:t>)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l-GR" dirty="0"/>
              <a:t>λ</a:t>
            </a:r>
            <a:r>
              <a:rPr lang="en-US" dirty="0" smtClean="0"/>
              <a:t>x</a:t>
            </a:r>
            <a:r>
              <a:rPr lang="en-US" i="1" dirty="0" smtClean="0"/>
              <a:t>.(</a:t>
            </a:r>
            <a:r>
              <a:rPr lang="el-GR" dirty="0" smtClean="0"/>
              <a:t>λ</a:t>
            </a:r>
            <a:r>
              <a:rPr lang="en-US" dirty="0" err="1" smtClean="0"/>
              <a:t>y.</a:t>
            </a:r>
            <a:r>
              <a:rPr lang="en-US" i="1" dirty="0" err="1" smtClean="0"/>
              <a:t>like</a:t>
            </a:r>
            <a:r>
              <a:rPr lang="en-US" dirty="0" smtClean="0"/>
              <a:t>(</a:t>
            </a:r>
            <a:r>
              <a:rPr lang="en-US" dirty="0" err="1" smtClean="0"/>
              <a:t>x,y</a:t>
            </a:r>
            <a:r>
              <a:rPr lang="en-US" dirty="0" smtClean="0"/>
              <a:t>))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l-GR" dirty="0" smtClean="0"/>
              <a:t>λ</a:t>
            </a:r>
            <a:r>
              <a:rPr lang="en-US" dirty="0" smtClean="0"/>
              <a:t>P</a:t>
            </a:r>
            <a:r>
              <a:rPr lang="en-US" i="1" dirty="0" smtClean="0"/>
              <a:t>.</a:t>
            </a:r>
            <a:r>
              <a:rPr lang="en-US" dirty="0" smtClean="0"/>
              <a:t>P(Mary)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property is true of Mary</a:t>
            </a: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9871"/>
            <a:ext cx="8229600" cy="368709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[</a:t>
            </a:r>
            <a:r>
              <a:rPr lang="el-GR" dirty="0" smtClean="0"/>
              <a:t>λ</a:t>
            </a:r>
            <a:r>
              <a:rPr lang="en-US" dirty="0" err="1" smtClean="0"/>
              <a:t>x</a:t>
            </a:r>
            <a:r>
              <a:rPr lang="en-US" i="1" dirty="0" err="1" smtClean="0"/>
              <a:t>.</a:t>
            </a:r>
            <a:r>
              <a:rPr lang="en-US" dirty="0" err="1" smtClean="0"/>
              <a:t>sleeps</a:t>
            </a:r>
            <a:r>
              <a:rPr lang="en-US" dirty="0" smtClean="0"/>
              <a:t>(x)](Mary)=sleeps(Mary)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/>
              <a:t>[</a:t>
            </a:r>
            <a:r>
              <a:rPr lang="el-GR" dirty="0"/>
              <a:t>λ</a:t>
            </a:r>
            <a:r>
              <a:rPr lang="en-US" dirty="0" err="1" smtClean="0"/>
              <a:t>x</a:t>
            </a:r>
            <a:r>
              <a:rPr lang="en-US" i="1" dirty="0" err="1" smtClean="0"/>
              <a:t>.</a:t>
            </a:r>
            <a:r>
              <a:rPr lang="en-US" dirty="0" err="1" smtClean="0"/>
              <a:t>likes</a:t>
            </a:r>
            <a:r>
              <a:rPr lang="en-US" dirty="0" smtClean="0"/>
              <a:t>(</a:t>
            </a:r>
            <a:r>
              <a:rPr lang="en-US" dirty="0" err="1" smtClean="0"/>
              <a:t>Mary,x</a:t>
            </a:r>
            <a:r>
              <a:rPr lang="en-US" dirty="0" smtClean="0"/>
              <a:t>)](John)=likes(</a:t>
            </a:r>
            <a:r>
              <a:rPr lang="en-US" dirty="0" err="1" smtClean="0"/>
              <a:t>Mary,John</a:t>
            </a:r>
            <a:r>
              <a:rPr lang="en-US" dirty="0" smtClean="0"/>
              <a:t>)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/>
              <a:t>[</a:t>
            </a:r>
            <a:r>
              <a:rPr lang="el-GR" dirty="0"/>
              <a:t>λ</a:t>
            </a:r>
            <a:r>
              <a:rPr lang="en-US" dirty="0" err="1" smtClean="0"/>
              <a:t>x</a:t>
            </a:r>
            <a:r>
              <a:rPr lang="en-US" i="1" dirty="0" err="1" smtClean="0"/>
              <a:t>.</a:t>
            </a:r>
            <a:r>
              <a:rPr lang="en-US" dirty="0" err="1" smtClean="0"/>
              <a:t>likes</a:t>
            </a:r>
            <a:r>
              <a:rPr lang="en-US" dirty="0" smtClean="0"/>
              <a:t>(</a:t>
            </a:r>
            <a:r>
              <a:rPr lang="en-US" dirty="0" err="1" smtClean="0"/>
              <a:t>x,y</a:t>
            </a:r>
            <a:r>
              <a:rPr lang="en-US" dirty="0" smtClean="0"/>
              <a:t>)](Mary)=likes(</a:t>
            </a:r>
            <a:r>
              <a:rPr lang="en-US" dirty="0" err="1" smtClean="0"/>
              <a:t>Mary,Mary</a:t>
            </a:r>
            <a:r>
              <a:rPr lang="en-US" dirty="0" smtClean="0"/>
              <a:t>)</a:t>
            </a: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</a:t>
            </a:r>
            <a:endParaRPr lang="en-US" dirty="0" smtClean="0"/>
          </a:p>
          <a:p>
            <a:pPr lvl="1"/>
            <a:r>
              <a:rPr lang="en-US" dirty="0" smtClean="0"/>
              <a:t>Javier likes pizza</a:t>
            </a:r>
            <a:endParaRPr lang="en-US" dirty="0" smtClean="0"/>
          </a:p>
          <a:p>
            <a:r>
              <a:rPr lang="en-US" dirty="0" smtClean="0"/>
              <a:t>Output</a:t>
            </a:r>
            <a:endParaRPr lang="en-US" dirty="0" smtClean="0"/>
          </a:p>
          <a:p>
            <a:pPr lvl="1"/>
            <a:r>
              <a:rPr lang="en-US" i="1" dirty="0" smtClean="0"/>
              <a:t>like(Javier</a:t>
            </a:r>
            <a:r>
              <a:rPr lang="en-US" i="1" dirty="0"/>
              <a:t>, pizza</a:t>
            </a:r>
            <a:r>
              <a:rPr lang="en-US" i="1" dirty="0" smtClean="0"/>
              <a:t>)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1594" y="1486638"/>
            <a:ext cx="71205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 -&gt; NP VP   {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VP.Sem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NP.Sem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)}    t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VP -&gt; V NP    {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V.Sem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NP.Sem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)}     &lt;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e,t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 -&gt; N       {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N.Sem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            e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  -&gt; </a:t>
            </a:r>
            <a:r>
              <a:rPr lang="en-US" sz="20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likes 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  <a:r>
              <a:rPr lang="el-GR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λ </a:t>
            </a:r>
            <a:r>
              <a:rPr lang="en-US" sz="20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sz="20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likes(</a:t>
            </a:r>
            <a:r>
              <a:rPr lang="en-US" sz="20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 &lt;e,&lt;</a:t>
            </a:r>
            <a:r>
              <a:rPr lang="en-US" sz="20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,t</a:t>
            </a:r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 -&gt; Javier  {Javier}            e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 -&gt; pizza   {pizza}             e</a:t>
            </a:r>
            <a:endParaRPr lang="en-US" sz="2000" dirty="0" smtClean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</a:t>
            </a:r>
            <a:r>
              <a:rPr lang="en-US" dirty="0" smtClean="0"/>
              <a:t>Parsing (preview)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423780"/>
            <a:ext cx="8229600" cy="2702991"/>
          </a:xfrm>
        </p:spPr>
        <p:txBody>
          <a:bodyPr/>
          <a:lstStyle/>
          <a:p>
            <a:r>
              <a:rPr lang="en-US" dirty="0" smtClean="0"/>
              <a:t>Associate a semantic expression with each node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97873" y="364697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Javier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80699" y="438343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likes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81999" y="43511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pizza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91339" y="3646976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V: </a:t>
            </a:r>
            <a:r>
              <a:rPr lang="el-GR" i="1" dirty="0" smtClean="0">
                <a:solidFill>
                  <a:prstClr val="black"/>
                </a:solidFill>
              </a:rPr>
              <a:t>λ </a:t>
            </a:r>
            <a:r>
              <a:rPr lang="en-US" i="1" dirty="0" smtClean="0">
                <a:solidFill>
                  <a:prstClr val="black"/>
                </a:solidFill>
              </a:rPr>
              <a:t>x,y likes(x,y)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7729" y="3646976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N: </a:t>
            </a:r>
            <a:r>
              <a:rPr lang="en-US" i="1" dirty="0" smtClean="0">
                <a:solidFill>
                  <a:prstClr val="black"/>
                </a:solidFill>
              </a:rPr>
              <a:t>pizza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78217" y="2785740"/>
            <a:ext cx="2130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VP: </a:t>
            </a:r>
            <a:r>
              <a:rPr lang="el-GR" i="1" dirty="0" smtClean="0">
                <a:solidFill>
                  <a:prstClr val="black"/>
                </a:solidFill>
              </a:rPr>
              <a:t>λ</a:t>
            </a:r>
            <a:r>
              <a:rPr lang="en-US" i="1" dirty="0" smtClean="0">
                <a:solidFill>
                  <a:prstClr val="black"/>
                </a:solidFill>
              </a:rPr>
              <a:t>x likes(</a:t>
            </a:r>
            <a:r>
              <a:rPr lang="en-US" i="1" dirty="0" err="1" smtClean="0">
                <a:solidFill>
                  <a:prstClr val="black"/>
                </a:solidFill>
              </a:rPr>
              <a:t>x,pizza</a:t>
            </a:r>
            <a:r>
              <a:rPr lang="en-US" i="1" dirty="0" smtClean="0">
                <a:solidFill>
                  <a:prstClr val="black"/>
                </a:solidFill>
              </a:rPr>
              <a:t>)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40777" y="2785740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N: </a:t>
            </a:r>
            <a:r>
              <a:rPr lang="en-US" i="1" dirty="0" smtClean="0">
                <a:solidFill>
                  <a:prstClr val="black"/>
                </a:solidFill>
              </a:rPr>
              <a:t>Javier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75376" y="2030828"/>
            <a:ext cx="2153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S: </a:t>
            </a:r>
            <a:r>
              <a:rPr lang="en-US" i="1" dirty="0" smtClean="0">
                <a:solidFill>
                  <a:prstClr val="black"/>
                </a:solidFill>
              </a:rPr>
              <a:t>likes(Javier, pizza)</a:t>
            </a:r>
            <a:endParaRPr lang="en-US" i="1" dirty="0">
              <a:solidFill>
                <a:prstClr val="black"/>
              </a:solidFill>
            </a:endParaRPr>
          </a:p>
        </p:txBody>
      </p:sp>
      <p:cxnSp>
        <p:nvCxnSpPr>
          <p:cNvPr id="17" name="Straight Connector 16"/>
          <p:cNvCxnSpPr>
            <a:stCxn id="11" idx="0"/>
            <a:endCxn id="12" idx="2"/>
          </p:cNvCxnSpPr>
          <p:nvPr/>
        </p:nvCxnSpPr>
        <p:spPr>
          <a:xfrm flipV="1">
            <a:off x="1965921" y="2400160"/>
            <a:ext cx="1986064" cy="385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0"/>
            <a:endCxn id="12" idx="2"/>
          </p:cNvCxnSpPr>
          <p:nvPr/>
        </p:nvCxnSpPr>
        <p:spPr>
          <a:xfrm flipH="1" flipV="1">
            <a:off x="3951985" y="2400160"/>
            <a:ext cx="1491588" cy="385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8" idx="0"/>
            <a:endCxn id="10" idx="2"/>
          </p:cNvCxnSpPr>
          <p:nvPr/>
        </p:nvCxnSpPr>
        <p:spPr>
          <a:xfrm flipV="1">
            <a:off x="4378217" y="3155072"/>
            <a:ext cx="1065356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9" idx="0"/>
            <a:endCxn id="10" idx="2"/>
          </p:cNvCxnSpPr>
          <p:nvPr/>
        </p:nvCxnSpPr>
        <p:spPr>
          <a:xfrm flipH="1" flipV="1">
            <a:off x="5443573" y="3155072"/>
            <a:ext cx="768004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5" idx="0"/>
            <a:endCxn id="11" idx="2"/>
          </p:cNvCxnSpPr>
          <p:nvPr/>
        </p:nvCxnSpPr>
        <p:spPr>
          <a:xfrm flipH="1" flipV="1">
            <a:off x="1965921" y="3155072"/>
            <a:ext cx="2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0"/>
            <a:endCxn id="8" idx="2"/>
          </p:cNvCxnSpPr>
          <p:nvPr/>
        </p:nvCxnSpPr>
        <p:spPr>
          <a:xfrm flipH="1" flipV="1">
            <a:off x="4378217" y="4016308"/>
            <a:ext cx="12824" cy="3671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7" idx="0"/>
            <a:endCxn id="9" idx="2"/>
          </p:cNvCxnSpPr>
          <p:nvPr/>
        </p:nvCxnSpPr>
        <p:spPr>
          <a:xfrm flipH="1" flipV="1">
            <a:off x="6211577" y="4016308"/>
            <a:ext cx="6412" cy="334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Parsing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Converting natural language to a logical form</a:t>
            </a:r>
            <a:endParaRPr lang="en-US" dirty="0" smtClean="0"/>
          </a:p>
          <a:p>
            <a:pPr lvl="1"/>
            <a:r>
              <a:rPr lang="en-US" dirty="0" smtClean="0"/>
              <a:t>e.g., executable code for a specific application</a:t>
            </a:r>
            <a:endParaRPr lang="en-US" dirty="0" smtClean="0"/>
          </a:p>
          <a:p>
            <a:r>
              <a:rPr lang="en-US" dirty="0" smtClean="0"/>
              <a:t>Example:</a:t>
            </a:r>
            <a:endParaRPr lang="en-US" dirty="0" smtClean="0"/>
          </a:p>
          <a:p>
            <a:pPr lvl="1"/>
            <a:r>
              <a:rPr lang="en-US" dirty="0" smtClean="0"/>
              <a:t>Airline reservations</a:t>
            </a:r>
            <a:endParaRPr lang="en-US" dirty="0" smtClean="0"/>
          </a:p>
          <a:p>
            <a:pPr lvl="1"/>
            <a:r>
              <a:rPr lang="en-US" dirty="0" smtClean="0"/>
              <a:t>Geographical query systems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Stages of Semantic </a:t>
            </a:r>
            <a:r>
              <a:rPr lang="en-US" dirty="0" smtClean="0"/>
              <a:t>Parsing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</a:t>
            </a:r>
            <a:endParaRPr lang="en-US" dirty="0" smtClean="0"/>
          </a:p>
          <a:p>
            <a:pPr lvl="1"/>
            <a:r>
              <a:rPr lang="en-US" dirty="0" smtClean="0"/>
              <a:t>Sentence</a:t>
            </a:r>
            <a:endParaRPr lang="en-US" dirty="0" smtClean="0"/>
          </a:p>
          <a:p>
            <a:r>
              <a:rPr lang="en-US" dirty="0" smtClean="0"/>
              <a:t>Syntactic Analysis</a:t>
            </a:r>
            <a:endParaRPr lang="en-US" dirty="0" smtClean="0"/>
          </a:p>
          <a:p>
            <a:pPr lvl="1"/>
            <a:r>
              <a:rPr lang="en-US" dirty="0" smtClean="0"/>
              <a:t>Syntactic structure</a:t>
            </a:r>
            <a:endParaRPr lang="en-US" dirty="0" smtClean="0"/>
          </a:p>
          <a:p>
            <a:r>
              <a:rPr lang="en-US" dirty="0" smtClean="0"/>
              <a:t>Semantic Analysis</a:t>
            </a:r>
            <a:endParaRPr lang="en-US" dirty="0" smtClean="0"/>
          </a:p>
          <a:p>
            <a:pPr lvl="1"/>
            <a:r>
              <a:rPr lang="en-US" dirty="0" smtClean="0"/>
              <a:t>Semantic representation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Compositional Semantics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semantic attachments to CFG rules</a:t>
            </a:r>
            <a:endParaRPr lang="en-US" dirty="0" smtClean="0"/>
          </a:p>
          <a:p>
            <a:r>
              <a:rPr lang="en-US" dirty="0" smtClean="0"/>
              <a:t>Compositional semantics</a:t>
            </a:r>
            <a:endParaRPr lang="en-US" dirty="0" smtClean="0"/>
          </a:p>
          <a:p>
            <a:pPr lvl="1"/>
            <a:r>
              <a:rPr lang="en-US" dirty="0" smtClean="0"/>
              <a:t>Parse the sentence syntactically</a:t>
            </a:r>
            <a:endParaRPr lang="en-US" dirty="0" smtClean="0"/>
          </a:p>
          <a:p>
            <a:pPr lvl="1"/>
            <a:r>
              <a:rPr lang="en-US" dirty="0" smtClean="0"/>
              <a:t>Associate some semantics to each word</a:t>
            </a:r>
            <a:endParaRPr lang="en-US" dirty="0" smtClean="0"/>
          </a:p>
          <a:p>
            <a:pPr lvl="1"/>
            <a:r>
              <a:rPr lang="en-US" dirty="0" smtClean="0"/>
              <a:t>Combine the semantics of words and non-terminals recursively</a:t>
            </a:r>
            <a:endParaRPr lang="en-US" dirty="0" smtClean="0"/>
          </a:p>
          <a:p>
            <a:pPr lvl="1"/>
            <a:r>
              <a:rPr lang="en-US" dirty="0" smtClean="0"/>
              <a:t>Until the root of the sentence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Semantics</a:t>
            </a:r>
            <a:endParaRPr lang="en-US" altLang="en-US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15"/>
            <a:ext cx="8229600" cy="317043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What is the meaning of: (5+2)*(4+3)?</a:t>
            </a:r>
            <a:endParaRPr lang="en-US" dirty="0" smtClean="0"/>
          </a:p>
          <a:p>
            <a:pPr>
              <a:defRPr/>
            </a:pPr>
            <a:r>
              <a:rPr lang="en-US" dirty="0" smtClean="0"/>
              <a:t>Parse tree</a:t>
            </a:r>
            <a:endParaRPr lang="en-US" dirty="0" smtClean="0"/>
          </a:p>
          <a:p>
            <a:pPr marL="0" indent="0">
              <a:buFontTx/>
              <a:buNone/>
              <a:defRPr/>
            </a:pPr>
            <a:endParaRPr lang="en-US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3408364" y="2982584"/>
            <a:ext cx="1925822" cy="1954411"/>
            <a:chOff x="3408364" y="2982584"/>
            <a:chExt cx="1925822" cy="1954411"/>
          </a:xfrm>
        </p:grpSpPr>
        <p:sp>
          <p:nvSpPr>
            <p:cNvPr id="23556" name="TextBox 3"/>
            <p:cNvSpPr txBox="1">
              <a:spLocks noChangeArrowheads="1"/>
            </p:cNvSpPr>
            <p:nvPr/>
          </p:nvSpPr>
          <p:spPr bwMode="auto">
            <a:xfrm>
              <a:off x="3429000" y="4629218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5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57" name="TextBox 5"/>
            <p:cNvSpPr txBox="1">
              <a:spLocks noChangeArrowheads="1"/>
            </p:cNvSpPr>
            <p:nvPr/>
          </p:nvSpPr>
          <p:spPr bwMode="auto">
            <a:xfrm>
              <a:off x="3937000" y="4623265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2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58" name="TextBox 6"/>
            <p:cNvSpPr txBox="1">
              <a:spLocks noChangeArrowheads="1"/>
            </p:cNvSpPr>
            <p:nvPr/>
          </p:nvSpPr>
          <p:spPr bwMode="auto">
            <a:xfrm>
              <a:off x="4573589" y="4623265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4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59" name="TextBox 7"/>
            <p:cNvSpPr txBox="1">
              <a:spLocks noChangeArrowheads="1"/>
            </p:cNvSpPr>
            <p:nvPr/>
          </p:nvSpPr>
          <p:spPr bwMode="auto">
            <a:xfrm>
              <a:off x="5045075" y="4624455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3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0" name="TextBox 8"/>
            <p:cNvSpPr txBox="1">
              <a:spLocks noChangeArrowheads="1"/>
            </p:cNvSpPr>
            <p:nvPr/>
          </p:nvSpPr>
          <p:spPr bwMode="auto">
            <a:xfrm>
              <a:off x="3408364" y="4237502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1" name="TextBox 9"/>
            <p:cNvSpPr txBox="1">
              <a:spLocks noChangeArrowheads="1"/>
            </p:cNvSpPr>
            <p:nvPr/>
          </p:nvSpPr>
          <p:spPr bwMode="auto">
            <a:xfrm>
              <a:off x="3916364" y="4235121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2" name="TextBox 10"/>
            <p:cNvSpPr txBox="1">
              <a:spLocks noChangeArrowheads="1"/>
            </p:cNvSpPr>
            <p:nvPr/>
          </p:nvSpPr>
          <p:spPr bwMode="auto">
            <a:xfrm>
              <a:off x="4564064" y="4231549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3" name="TextBox 11"/>
            <p:cNvSpPr txBox="1">
              <a:spLocks noChangeArrowheads="1"/>
            </p:cNvSpPr>
            <p:nvPr/>
          </p:nvSpPr>
          <p:spPr bwMode="auto">
            <a:xfrm>
              <a:off x="5019676" y="4232740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4" name="TextBox 12"/>
            <p:cNvSpPr txBox="1">
              <a:spLocks noChangeArrowheads="1"/>
            </p:cNvSpPr>
            <p:nvPr/>
          </p:nvSpPr>
          <p:spPr bwMode="auto">
            <a:xfrm>
              <a:off x="4800600" y="4235121"/>
              <a:ext cx="28565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+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5" name="TextBox 13"/>
            <p:cNvSpPr txBox="1">
              <a:spLocks noChangeArrowheads="1"/>
            </p:cNvSpPr>
            <p:nvPr/>
          </p:nvSpPr>
          <p:spPr bwMode="auto">
            <a:xfrm>
              <a:off x="3702050" y="4229168"/>
              <a:ext cx="28565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+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6" name="TextBox 15"/>
            <p:cNvSpPr txBox="1">
              <a:spLocks noChangeArrowheads="1"/>
            </p:cNvSpPr>
            <p:nvPr/>
          </p:nvSpPr>
          <p:spPr bwMode="auto">
            <a:xfrm>
              <a:off x="3429000" y="3837452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7" name="TextBox 16"/>
            <p:cNvSpPr txBox="1">
              <a:spLocks noChangeArrowheads="1"/>
            </p:cNvSpPr>
            <p:nvPr/>
          </p:nvSpPr>
          <p:spPr bwMode="auto">
            <a:xfrm>
              <a:off x="3937000" y="3829118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8" name="TextBox 17"/>
            <p:cNvSpPr txBox="1">
              <a:spLocks noChangeArrowheads="1"/>
            </p:cNvSpPr>
            <p:nvPr/>
          </p:nvSpPr>
          <p:spPr bwMode="auto">
            <a:xfrm>
              <a:off x="4573589" y="3831499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69" name="TextBox 18"/>
            <p:cNvSpPr txBox="1">
              <a:spLocks noChangeArrowheads="1"/>
            </p:cNvSpPr>
            <p:nvPr/>
          </p:nvSpPr>
          <p:spPr bwMode="auto">
            <a:xfrm>
              <a:off x="5019675" y="3829118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70" name="TextBox 19"/>
            <p:cNvSpPr txBox="1">
              <a:spLocks noChangeArrowheads="1"/>
            </p:cNvSpPr>
            <p:nvPr/>
          </p:nvSpPr>
          <p:spPr bwMode="auto">
            <a:xfrm>
              <a:off x="4800600" y="3835071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71" name="TextBox 20"/>
            <p:cNvSpPr txBox="1">
              <a:spLocks noChangeArrowheads="1"/>
            </p:cNvSpPr>
            <p:nvPr/>
          </p:nvSpPr>
          <p:spPr bwMode="auto">
            <a:xfrm>
              <a:off x="3702050" y="3829118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72" name="TextBox 21"/>
            <p:cNvSpPr txBox="1">
              <a:spLocks noChangeArrowheads="1"/>
            </p:cNvSpPr>
            <p:nvPr/>
          </p:nvSpPr>
          <p:spPr bwMode="auto">
            <a:xfrm>
              <a:off x="4279900" y="3829118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*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73" name="TextBox 22"/>
            <p:cNvSpPr txBox="1">
              <a:spLocks noChangeArrowheads="1"/>
            </p:cNvSpPr>
            <p:nvPr/>
          </p:nvSpPr>
          <p:spPr bwMode="auto">
            <a:xfrm>
              <a:off x="4279900" y="3411209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cxnSp>
          <p:nvCxnSpPr>
            <p:cNvPr id="23574" name="Straight Connector 24"/>
            <p:cNvCxnSpPr>
              <a:cxnSpLocks noChangeShapeType="1"/>
              <a:stCxn id="23566" idx="2"/>
              <a:endCxn id="23560" idx="0"/>
            </p:cNvCxnSpPr>
            <p:nvPr/>
          </p:nvCxnSpPr>
          <p:spPr bwMode="auto">
            <a:xfrm flipH="1">
              <a:off x="3565619" y="4145229"/>
              <a:ext cx="10216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75" name="Straight Connector 26"/>
            <p:cNvCxnSpPr>
              <a:cxnSpLocks noChangeShapeType="1"/>
              <a:stCxn id="23560" idx="2"/>
              <a:endCxn id="23556" idx="0"/>
            </p:cNvCxnSpPr>
            <p:nvPr/>
          </p:nvCxnSpPr>
          <p:spPr bwMode="auto">
            <a:xfrm>
              <a:off x="3565619" y="4545279"/>
              <a:ext cx="598" cy="8393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76" name="Straight Connector 33"/>
            <p:cNvCxnSpPr>
              <a:cxnSpLocks noChangeShapeType="1"/>
              <a:stCxn id="23567" idx="2"/>
              <a:endCxn id="23561" idx="0"/>
            </p:cNvCxnSpPr>
            <p:nvPr/>
          </p:nvCxnSpPr>
          <p:spPr bwMode="auto">
            <a:xfrm flipH="1">
              <a:off x="4073619" y="4136895"/>
              <a:ext cx="10216" cy="9822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77" name="Straight Connector 36"/>
            <p:cNvCxnSpPr>
              <a:cxnSpLocks noChangeShapeType="1"/>
              <a:stCxn id="23561" idx="2"/>
              <a:endCxn id="23557" idx="0"/>
            </p:cNvCxnSpPr>
            <p:nvPr/>
          </p:nvCxnSpPr>
          <p:spPr bwMode="auto">
            <a:xfrm>
              <a:off x="4073619" y="4542898"/>
              <a:ext cx="598" cy="8036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78" name="Straight Connector 41"/>
            <p:cNvCxnSpPr>
              <a:cxnSpLocks noChangeShapeType="1"/>
              <a:stCxn id="23571" idx="2"/>
              <a:endCxn id="23565" idx="0"/>
            </p:cNvCxnSpPr>
            <p:nvPr/>
          </p:nvCxnSpPr>
          <p:spPr bwMode="auto">
            <a:xfrm>
              <a:off x="3844076" y="4136895"/>
              <a:ext cx="802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79" name="Straight Connector 48"/>
            <p:cNvCxnSpPr>
              <a:cxnSpLocks noChangeShapeType="1"/>
              <a:stCxn id="23568" idx="2"/>
              <a:endCxn id="23562" idx="0"/>
            </p:cNvCxnSpPr>
            <p:nvPr/>
          </p:nvCxnSpPr>
          <p:spPr bwMode="auto">
            <a:xfrm>
              <a:off x="4720424" y="4139276"/>
              <a:ext cx="895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0" name="Straight Connector 51"/>
            <p:cNvCxnSpPr>
              <a:cxnSpLocks noChangeShapeType="1"/>
              <a:stCxn id="23570" idx="2"/>
              <a:endCxn id="23564" idx="0"/>
            </p:cNvCxnSpPr>
            <p:nvPr/>
          </p:nvCxnSpPr>
          <p:spPr bwMode="auto">
            <a:xfrm>
              <a:off x="4942626" y="4142848"/>
              <a:ext cx="802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1" name="Straight Connector 54"/>
            <p:cNvCxnSpPr>
              <a:cxnSpLocks noChangeShapeType="1"/>
              <a:stCxn id="23569" idx="2"/>
              <a:endCxn id="23563" idx="0"/>
            </p:cNvCxnSpPr>
            <p:nvPr/>
          </p:nvCxnSpPr>
          <p:spPr bwMode="auto">
            <a:xfrm>
              <a:off x="5166510" y="4136895"/>
              <a:ext cx="10421" cy="95845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2" name="Straight Connector 62"/>
            <p:cNvCxnSpPr>
              <a:cxnSpLocks noChangeShapeType="1"/>
              <a:stCxn id="23562" idx="2"/>
              <a:endCxn id="23558" idx="0"/>
            </p:cNvCxnSpPr>
            <p:nvPr/>
          </p:nvCxnSpPr>
          <p:spPr bwMode="auto">
            <a:xfrm flipH="1">
              <a:off x="4710806" y="4539326"/>
              <a:ext cx="10513" cy="8393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3" name="Straight Connector 65"/>
            <p:cNvCxnSpPr>
              <a:cxnSpLocks noChangeShapeType="1"/>
              <a:stCxn id="23563" idx="2"/>
              <a:endCxn id="23559" idx="0"/>
            </p:cNvCxnSpPr>
            <p:nvPr/>
          </p:nvCxnSpPr>
          <p:spPr bwMode="auto">
            <a:xfrm>
              <a:off x="5176931" y="4540517"/>
              <a:ext cx="5361" cy="8393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4" name="Straight Connector 70"/>
            <p:cNvCxnSpPr>
              <a:cxnSpLocks noChangeShapeType="1"/>
              <a:stCxn id="23573" idx="2"/>
              <a:endCxn id="23572" idx="0"/>
            </p:cNvCxnSpPr>
            <p:nvPr/>
          </p:nvCxnSpPr>
          <p:spPr bwMode="auto">
            <a:xfrm flipH="1">
              <a:off x="4417117" y="3718986"/>
              <a:ext cx="4809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585" name="TextBox 78"/>
            <p:cNvSpPr txBox="1">
              <a:spLocks noChangeArrowheads="1"/>
            </p:cNvSpPr>
            <p:nvPr/>
          </p:nvSpPr>
          <p:spPr bwMode="auto">
            <a:xfrm>
              <a:off x="3722689" y="3411209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3586" name="TextBox 79"/>
            <p:cNvSpPr txBox="1">
              <a:spLocks noChangeArrowheads="1"/>
            </p:cNvSpPr>
            <p:nvPr/>
          </p:nvSpPr>
          <p:spPr bwMode="auto">
            <a:xfrm>
              <a:off x="4767264" y="3404065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cxnSp>
          <p:nvCxnSpPr>
            <p:cNvPr id="23587" name="Straight Connector 80"/>
            <p:cNvCxnSpPr>
              <a:cxnSpLocks noChangeShapeType="1"/>
              <a:stCxn id="23585" idx="2"/>
              <a:endCxn id="23566" idx="0"/>
            </p:cNvCxnSpPr>
            <p:nvPr/>
          </p:nvCxnSpPr>
          <p:spPr bwMode="auto">
            <a:xfrm flipH="1">
              <a:off x="3575835" y="3718986"/>
              <a:ext cx="293689" cy="11846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8" name="Straight Connector 83"/>
            <p:cNvCxnSpPr>
              <a:cxnSpLocks noChangeShapeType="1"/>
              <a:stCxn id="23585" idx="2"/>
              <a:endCxn id="23571" idx="0"/>
            </p:cNvCxnSpPr>
            <p:nvPr/>
          </p:nvCxnSpPr>
          <p:spPr bwMode="auto">
            <a:xfrm flipH="1">
              <a:off x="3844076" y="3718986"/>
              <a:ext cx="25448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89" name="Straight Connector 86"/>
            <p:cNvCxnSpPr>
              <a:cxnSpLocks noChangeShapeType="1"/>
              <a:stCxn id="23585" idx="2"/>
              <a:endCxn id="23567" idx="0"/>
            </p:cNvCxnSpPr>
            <p:nvPr/>
          </p:nvCxnSpPr>
          <p:spPr bwMode="auto">
            <a:xfrm>
              <a:off x="3869524" y="3718986"/>
              <a:ext cx="214311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90" name="Straight Connector 89"/>
            <p:cNvCxnSpPr>
              <a:cxnSpLocks noChangeShapeType="1"/>
              <a:stCxn id="23586" idx="2"/>
              <a:endCxn id="23568" idx="0"/>
            </p:cNvCxnSpPr>
            <p:nvPr/>
          </p:nvCxnSpPr>
          <p:spPr bwMode="auto">
            <a:xfrm flipH="1">
              <a:off x="4720424" y="3711842"/>
              <a:ext cx="193675" cy="11965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91" name="Straight Connector 92"/>
            <p:cNvCxnSpPr>
              <a:cxnSpLocks noChangeShapeType="1"/>
              <a:stCxn id="23586" idx="2"/>
              <a:endCxn id="23570" idx="0"/>
            </p:cNvCxnSpPr>
            <p:nvPr/>
          </p:nvCxnSpPr>
          <p:spPr bwMode="auto">
            <a:xfrm>
              <a:off x="4914099" y="3711842"/>
              <a:ext cx="28527" cy="12322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92" name="Straight Connector 96"/>
            <p:cNvCxnSpPr>
              <a:cxnSpLocks noChangeShapeType="1"/>
              <a:stCxn id="23586" idx="2"/>
              <a:endCxn id="23569" idx="0"/>
            </p:cNvCxnSpPr>
            <p:nvPr/>
          </p:nvCxnSpPr>
          <p:spPr bwMode="auto">
            <a:xfrm>
              <a:off x="4914099" y="3711842"/>
              <a:ext cx="252411" cy="11727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93" name="Straight Connector 100"/>
            <p:cNvCxnSpPr>
              <a:cxnSpLocks noChangeShapeType="1"/>
              <a:stCxn id="23594" idx="2"/>
              <a:endCxn id="23573" idx="0"/>
            </p:cNvCxnSpPr>
            <p:nvPr/>
          </p:nvCxnSpPr>
          <p:spPr bwMode="auto">
            <a:xfrm flipH="1">
              <a:off x="4421926" y="3290361"/>
              <a:ext cx="6398" cy="12084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594" name="TextBox 101"/>
            <p:cNvSpPr txBox="1">
              <a:spLocks noChangeArrowheads="1"/>
            </p:cNvSpPr>
            <p:nvPr/>
          </p:nvSpPr>
          <p:spPr bwMode="auto">
            <a:xfrm>
              <a:off x="4281489" y="2982584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dirty="0" smtClean="0">
                  <a:solidFill>
                    <a:srgbClr val="000000"/>
                  </a:solidFill>
                </a:rPr>
                <a:t>E</a:t>
              </a:r>
              <a:endParaRPr lang="en-US" altLang="en-US" sz="1400" dirty="0" smtClean="0">
                <a:solidFill>
                  <a:srgbClr val="000000"/>
                </a:solidFill>
              </a:endParaRPr>
            </a:p>
          </p:txBody>
        </p:sp>
        <p:cxnSp>
          <p:nvCxnSpPr>
            <p:cNvPr id="23595" name="Straight Connector 104"/>
            <p:cNvCxnSpPr>
              <a:cxnSpLocks noChangeShapeType="1"/>
              <a:stCxn id="23594" idx="2"/>
              <a:endCxn id="23586" idx="0"/>
            </p:cNvCxnSpPr>
            <p:nvPr/>
          </p:nvCxnSpPr>
          <p:spPr bwMode="auto">
            <a:xfrm>
              <a:off x="4428324" y="3290361"/>
              <a:ext cx="485775" cy="113704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96" name="Straight Connector 107"/>
            <p:cNvCxnSpPr>
              <a:cxnSpLocks noChangeShapeType="1"/>
              <a:stCxn id="23594" idx="2"/>
              <a:endCxn id="23585" idx="0"/>
            </p:cNvCxnSpPr>
            <p:nvPr/>
          </p:nvCxnSpPr>
          <p:spPr bwMode="auto">
            <a:xfrm flipH="1">
              <a:off x="3869524" y="3290361"/>
              <a:ext cx="558800" cy="12084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3597" name="TextBox 45"/>
          <p:cNvSpPr txBox="1">
            <a:spLocks noChangeArrowheads="1"/>
          </p:cNvSpPr>
          <p:nvPr/>
        </p:nvSpPr>
        <p:spPr bwMode="auto">
          <a:xfrm>
            <a:off x="4670426" y="2838450"/>
            <a:ext cx="3898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 smtClean="0">
                <a:solidFill>
                  <a:srgbClr val="FF0000"/>
                </a:solidFill>
              </a:rPr>
              <a:t>49</a:t>
            </a:r>
            <a:endParaRPr lang="en-US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59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</a:t>
            </a:r>
            <a:endParaRPr lang="en-US" dirty="0" smtClean="0"/>
          </a:p>
          <a:p>
            <a:pPr lvl="1"/>
            <a:r>
              <a:rPr lang="en-US" dirty="0" smtClean="0"/>
              <a:t>Javier likes pizza</a:t>
            </a:r>
            <a:endParaRPr lang="en-US" dirty="0" smtClean="0"/>
          </a:p>
          <a:p>
            <a:r>
              <a:rPr lang="en-US" dirty="0" smtClean="0"/>
              <a:t>Output</a:t>
            </a:r>
            <a:endParaRPr lang="en-US" dirty="0" smtClean="0"/>
          </a:p>
          <a:p>
            <a:pPr lvl="1"/>
            <a:r>
              <a:rPr lang="en-US" i="1" dirty="0" smtClean="0"/>
              <a:t>like(Javier</a:t>
            </a:r>
            <a:r>
              <a:rPr lang="en-US" i="1" dirty="0"/>
              <a:t>, pizza</a:t>
            </a:r>
            <a:r>
              <a:rPr lang="en-US" i="1" dirty="0" smtClean="0"/>
              <a:t>)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1594" y="1486638"/>
            <a:ext cx="71205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  -&gt; NP VP   {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VP.Sem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NP.Sem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)}    t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VP -&gt; V NP    {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V.Sem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NP.Sem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)}     &lt;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e,t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 -&gt; N       {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N.Sem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            e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  -&gt;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likes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  <a:r>
              <a:rPr lang="el-GR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λ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likes(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  &lt;e,&lt;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,t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&gt;&gt;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  -&gt; Javier  {Javier}            e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  -&gt; pizza   {pizza}             e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Semantic Parsing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423780"/>
            <a:ext cx="8229600" cy="2702991"/>
          </a:xfrm>
        </p:spPr>
        <p:txBody>
          <a:bodyPr/>
          <a:lstStyle/>
          <a:p>
            <a:r>
              <a:rPr lang="en-US" dirty="0" smtClean="0"/>
              <a:t>Associate a semantic expression with each node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97873" y="364697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Javier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80699" y="438343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likes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81999" y="43511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pizza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91339" y="3646976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V: </a:t>
            </a:r>
            <a:r>
              <a:rPr lang="el-GR" i="1" dirty="0" smtClean="0">
                <a:solidFill>
                  <a:prstClr val="black"/>
                </a:solidFill>
              </a:rPr>
              <a:t>λ </a:t>
            </a:r>
            <a:r>
              <a:rPr lang="en-US" i="1" dirty="0" smtClean="0">
                <a:solidFill>
                  <a:prstClr val="black"/>
                </a:solidFill>
              </a:rPr>
              <a:t>x,y likes(x,y)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7729" y="3646976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N: </a:t>
            </a:r>
            <a:r>
              <a:rPr lang="en-US" i="1" dirty="0" smtClean="0">
                <a:solidFill>
                  <a:prstClr val="black"/>
                </a:solidFill>
              </a:rPr>
              <a:t>pizza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78217" y="2785740"/>
            <a:ext cx="2130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VP: </a:t>
            </a:r>
            <a:r>
              <a:rPr lang="el-GR" i="1" dirty="0" smtClean="0">
                <a:solidFill>
                  <a:prstClr val="black"/>
                </a:solidFill>
              </a:rPr>
              <a:t>λ</a:t>
            </a:r>
            <a:r>
              <a:rPr lang="en-US" i="1" dirty="0" smtClean="0">
                <a:solidFill>
                  <a:prstClr val="black"/>
                </a:solidFill>
              </a:rPr>
              <a:t>x likes(</a:t>
            </a:r>
            <a:r>
              <a:rPr lang="en-US" i="1" dirty="0" err="1" smtClean="0">
                <a:solidFill>
                  <a:prstClr val="black"/>
                </a:solidFill>
              </a:rPr>
              <a:t>x,pizza</a:t>
            </a:r>
            <a:r>
              <a:rPr lang="en-US" i="1" dirty="0" smtClean="0">
                <a:solidFill>
                  <a:prstClr val="black"/>
                </a:solidFill>
              </a:rPr>
              <a:t>)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40777" y="2785740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N: </a:t>
            </a:r>
            <a:r>
              <a:rPr lang="en-US" i="1" dirty="0" smtClean="0">
                <a:solidFill>
                  <a:prstClr val="black"/>
                </a:solidFill>
              </a:rPr>
              <a:t>Javier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75376" y="2030828"/>
            <a:ext cx="2153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S: </a:t>
            </a:r>
            <a:r>
              <a:rPr lang="en-US" i="1" dirty="0" smtClean="0">
                <a:solidFill>
                  <a:prstClr val="black"/>
                </a:solidFill>
              </a:rPr>
              <a:t>likes(Javier, pizza)</a:t>
            </a:r>
            <a:endParaRPr lang="en-US" i="1" dirty="0">
              <a:solidFill>
                <a:prstClr val="black"/>
              </a:solidFill>
            </a:endParaRPr>
          </a:p>
        </p:txBody>
      </p:sp>
      <p:cxnSp>
        <p:nvCxnSpPr>
          <p:cNvPr id="17" name="Straight Connector 16"/>
          <p:cNvCxnSpPr>
            <a:stCxn id="11" idx="0"/>
            <a:endCxn id="12" idx="2"/>
          </p:cNvCxnSpPr>
          <p:nvPr/>
        </p:nvCxnSpPr>
        <p:spPr>
          <a:xfrm flipV="1">
            <a:off x="1965921" y="2400160"/>
            <a:ext cx="1986064" cy="385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0"/>
            <a:endCxn id="12" idx="2"/>
          </p:cNvCxnSpPr>
          <p:nvPr/>
        </p:nvCxnSpPr>
        <p:spPr>
          <a:xfrm flipH="1" flipV="1">
            <a:off x="3951985" y="2400160"/>
            <a:ext cx="1491588" cy="385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8" idx="0"/>
            <a:endCxn id="10" idx="2"/>
          </p:cNvCxnSpPr>
          <p:nvPr/>
        </p:nvCxnSpPr>
        <p:spPr>
          <a:xfrm flipV="1">
            <a:off x="4378217" y="3155072"/>
            <a:ext cx="1065356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9" idx="0"/>
            <a:endCxn id="10" idx="2"/>
          </p:cNvCxnSpPr>
          <p:nvPr/>
        </p:nvCxnSpPr>
        <p:spPr>
          <a:xfrm flipH="1" flipV="1">
            <a:off x="5443573" y="3155072"/>
            <a:ext cx="768004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5" idx="0"/>
            <a:endCxn id="11" idx="2"/>
          </p:cNvCxnSpPr>
          <p:nvPr/>
        </p:nvCxnSpPr>
        <p:spPr>
          <a:xfrm flipH="1" flipV="1">
            <a:off x="1965921" y="3155072"/>
            <a:ext cx="2" cy="491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0"/>
            <a:endCxn id="8" idx="2"/>
          </p:cNvCxnSpPr>
          <p:nvPr/>
        </p:nvCxnSpPr>
        <p:spPr>
          <a:xfrm flipH="1" flipV="1">
            <a:off x="4378217" y="4016308"/>
            <a:ext cx="12824" cy="3671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7" idx="0"/>
            <a:endCxn id="9" idx="2"/>
          </p:cNvCxnSpPr>
          <p:nvPr/>
        </p:nvCxnSpPr>
        <p:spPr>
          <a:xfrm flipH="1" flipV="1">
            <a:off x="6211577" y="4016308"/>
            <a:ext cx="6412" cy="334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54" y="214500"/>
            <a:ext cx="8849428" cy="701843"/>
          </a:xfrm>
        </p:spPr>
        <p:txBody>
          <a:bodyPr/>
          <a:lstStyle/>
          <a:p>
            <a:r>
              <a:rPr lang="en-US" dirty="0" smtClean="0"/>
              <a:t>Grammar with Semantic Attachments</a:t>
            </a:r>
            <a:endParaRPr lang="en-US" dirty="0"/>
          </a:p>
        </p:txBody>
      </p:sp>
      <p:pic>
        <p:nvPicPr>
          <p:cNvPr id="72707" name="fig 18.4.jpg" descr="fig 1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960" y="977674"/>
            <a:ext cx="7151547" cy="374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89917" y="4774168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Example from Jurafsky and Martin</a:t>
            </a:r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CCG (</a:t>
            </a:r>
            <a:r>
              <a:rPr lang="en-US" dirty="0" err="1" smtClean="0"/>
              <a:t>Steedman</a:t>
            </a:r>
            <a:r>
              <a:rPr lang="en-US" dirty="0" smtClean="0"/>
              <a:t> 1996)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6943"/>
            <a:ext cx="8229600" cy="163423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CCG representations for semantics</a:t>
            </a:r>
            <a:endParaRPr lang="en-US" sz="2400" dirty="0" smtClean="0"/>
          </a:p>
          <a:p>
            <a:pPr lvl="1"/>
            <a:r>
              <a:rPr lang="en-US" sz="1800" i="1" dirty="0" smtClean="0"/>
              <a:t>ADJ: </a:t>
            </a:r>
            <a:r>
              <a:rPr lang="el-GR" sz="1800" i="1" dirty="0" smtClean="0">
                <a:latin typeface="Times New Roman" panose="02020603050405020304"/>
                <a:cs typeface="Times New Roman" panose="02020603050405020304"/>
              </a:rPr>
              <a:t>λ</a:t>
            </a:r>
            <a:r>
              <a:rPr lang="en-US" sz="1800" i="1" dirty="0" err="1" smtClean="0"/>
              <a:t>x.tall</a:t>
            </a:r>
            <a:r>
              <a:rPr lang="en-US" sz="1800" i="1" dirty="0" smtClean="0"/>
              <a:t>(x)</a:t>
            </a:r>
            <a:endParaRPr lang="en-US" sz="1800" i="1" dirty="0" smtClean="0"/>
          </a:p>
          <a:p>
            <a:pPr lvl="1"/>
            <a:r>
              <a:rPr lang="en-US" sz="1800" dirty="0"/>
              <a:t>(S\NP)/ADJ : </a:t>
            </a:r>
            <a:r>
              <a:rPr lang="el-GR" sz="1800" i="1" dirty="0" smtClean="0">
                <a:latin typeface="Times New Roman" panose="02020603050405020304"/>
                <a:cs typeface="Times New Roman" panose="02020603050405020304"/>
              </a:rPr>
              <a:t>λ</a:t>
            </a:r>
            <a:r>
              <a:rPr lang="en-US" sz="1800" i="1" dirty="0" smtClean="0"/>
              <a:t>f.</a:t>
            </a:r>
            <a:r>
              <a:rPr lang="el-GR" sz="1800" i="1" dirty="0" smtClean="0">
                <a:latin typeface="Times New Roman" panose="02020603050405020304"/>
                <a:cs typeface="Times New Roman" panose="02020603050405020304"/>
              </a:rPr>
              <a:t>λ</a:t>
            </a:r>
            <a:r>
              <a:rPr lang="en-US" sz="1800" i="1" dirty="0" err="1" smtClean="0"/>
              <a:t>x.f</a:t>
            </a:r>
            <a:r>
              <a:rPr lang="en-US" sz="1800" i="1" dirty="0" smtClean="0"/>
              <a:t>(x)</a:t>
            </a:r>
            <a:endParaRPr lang="en-US" sz="1800" i="1" dirty="0" smtClean="0"/>
          </a:p>
          <a:p>
            <a:pPr lvl="1"/>
            <a:r>
              <a:rPr lang="en-US" sz="1800" i="1" dirty="0" smtClean="0"/>
              <a:t>NP: </a:t>
            </a:r>
            <a:r>
              <a:rPr lang="en-US" sz="1800" i="1" dirty="0" err="1" smtClean="0"/>
              <a:t>YaoMing</a:t>
            </a:r>
            <a:endParaRPr lang="en-US" sz="1800" i="1" dirty="0"/>
          </a:p>
        </p:txBody>
      </p:sp>
      <p:sp>
        <p:nvSpPr>
          <p:cNvPr id="4" name="Rectangle 3"/>
          <p:cNvSpPr/>
          <p:nvPr/>
        </p:nvSpPr>
        <p:spPr>
          <a:xfrm>
            <a:off x="4285969" y="2411766"/>
            <a:ext cx="38338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YaoMing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       is                  tall</a:t>
            </a:r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411006" y="2781098"/>
            <a:ext cx="3017651" cy="0"/>
            <a:chOff x="3855110" y="3390510"/>
            <a:chExt cx="3017651" cy="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3855110" y="3390510"/>
              <a:ext cx="79004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856952" y="3390510"/>
              <a:ext cx="110493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6082719" y="3390510"/>
              <a:ext cx="79004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/>
          <p:nvPr/>
        </p:nvSpPr>
        <p:spPr>
          <a:xfrm>
            <a:off x="4285968" y="2748832"/>
            <a:ext cx="3541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smtClean="0">
                <a:solidFill>
                  <a:prstClr val="black"/>
                </a:solidFill>
              </a:rPr>
              <a:t>     </a:t>
            </a:r>
            <a:r>
              <a:rPr lang="en-US" i="1" dirty="0" smtClean="0">
                <a:solidFill>
                  <a:prstClr val="black"/>
                </a:solidFill>
              </a:rPr>
              <a:t>NP       (S\NP)/ADJ      </a:t>
            </a:r>
            <a:r>
              <a:rPr lang="en-US" i="1" dirty="0" err="1" smtClean="0">
                <a:solidFill>
                  <a:prstClr val="black"/>
                </a:solidFill>
              </a:rPr>
              <a:t>ADJ</a:t>
            </a:r>
            <a:endParaRPr lang="en-US" i="1" dirty="0" smtClean="0">
              <a:solidFill>
                <a:prstClr val="black"/>
              </a:solidFill>
            </a:endParaRPr>
          </a:p>
          <a:p>
            <a:pPr marL="0" lvl="1"/>
            <a:r>
              <a:rPr lang="en-US" i="1" dirty="0" err="1" smtClean="0">
                <a:solidFill>
                  <a:prstClr val="black"/>
                </a:solidFill>
              </a:rPr>
              <a:t>YaoMing</a:t>
            </a:r>
            <a:r>
              <a:rPr lang="en-US" i="1" dirty="0" smtClean="0">
                <a:solidFill>
                  <a:prstClr val="black"/>
                </a:solidFill>
              </a:rPr>
              <a:t>       </a:t>
            </a:r>
            <a:r>
              <a:rPr lang="el-GR" i="1" dirty="0" smtClean="0">
                <a:solidFill>
                  <a:prstClr val="black"/>
                </a:solidFill>
                <a:cs typeface="Times New Roman" panose="02020603050405020304"/>
              </a:rPr>
              <a:t>λ</a:t>
            </a:r>
            <a:r>
              <a:rPr lang="en-US" i="1" dirty="0" smtClean="0">
                <a:solidFill>
                  <a:prstClr val="black"/>
                </a:solidFill>
              </a:rPr>
              <a:t>f.</a:t>
            </a:r>
            <a:r>
              <a:rPr lang="el-GR" i="1" dirty="0" smtClean="0">
                <a:solidFill>
                  <a:prstClr val="black"/>
                </a:solidFill>
                <a:cs typeface="Times New Roman" panose="02020603050405020304"/>
              </a:rPr>
              <a:t>λ</a:t>
            </a:r>
            <a:r>
              <a:rPr lang="en-US" i="1" dirty="0" err="1" smtClean="0">
                <a:solidFill>
                  <a:prstClr val="black"/>
                </a:solidFill>
              </a:rPr>
              <a:t>x.f</a:t>
            </a:r>
            <a:r>
              <a:rPr lang="en-US" i="1" dirty="0" smtClean="0">
                <a:solidFill>
                  <a:prstClr val="black"/>
                </a:solidFill>
              </a:rPr>
              <a:t>(x)     </a:t>
            </a:r>
            <a:r>
              <a:rPr lang="el-GR" i="1" dirty="0" smtClean="0">
                <a:solidFill>
                  <a:prstClr val="black"/>
                </a:solidFill>
                <a:cs typeface="Times New Roman" panose="02020603050405020304"/>
              </a:rPr>
              <a:t>λ</a:t>
            </a:r>
            <a:r>
              <a:rPr lang="en-US" i="1" dirty="0" err="1" smtClean="0">
                <a:solidFill>
                  <a:prstClr val="black"/>
                </a:solidFill>
              </a:rPr>
              <a:t>x.</a:t>
            </a:r>
            <a:r>
              <a:rPr lang="en-US" i="1" dirty="0" err="1" smtClean="0">
                <a:solidFill>
                  <a:prstClr val="black"/>
                </a:solidFill>
                <a:cs typeface="Times New Roman" panose="02020603050405020304"/>
              </a:rPr>
              <a:t>tall</a:t>
            </a:r>
            <a:r>
              <a:rPr lang="en-US" i="1" dirty="0" smtClean="0">
                <a:solidFill>
                  <a:prstClr val="black"/>
                </a:solidFill>
                <a:cs typeface="Times New Roman" panose="02020603050405020304"/>
              </a:rPr>
              <a:t>(x</a:t>
            </a:r>
            <a:r>
              <a:rPr lang="en-US" i="1" dirty="0" smtClean="0">
                <a:solidFill>
                  <a:prstClr val="black"/>
                </a:solidFill>
              </a:rPr>
              <a:t>)</a:t>
            </a:r>
            <a:endParaRPr lang="en-US" i="1" dirty="0" smtClean="0">
              <a:solidFill>
                <a:prstClr val="black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412847" y="3188312"/>
            <a:ext cx="2129195" cy="369332"/>
            <a:chOff x="4856951" y="3797724"/>
            <a:chExt cx="2129195" cy="369332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4856951" y="3974507"/>
              <a:ext cx="201580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817897" y="3797724"/>
              <a:ext cx="168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prstClr val="black"/>
                  </a:solidFill>
                </a:rPr>
                <a:t>&gt;</a:t>
              </a:r>
              <a:endParaRPr lang="en-US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350924" y="3698589"/>
            <a:ext cx="3208188" cy="369332"/>
            <a:chOff x="3795028" y="4308001"/>
            <a:chExt cx="3208188" cy="369332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3795028" y="4492667"/>
              <a:ext cx="307773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6834967" y="4308001"/>
              <a:ext cx="168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prstClr val="black"/>
                  </a:solidFill>
                </a:rPr>
                <a:t>&lt;</a:t>
              </a:r>
              <a:endParaRPr lang="en-US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0" name="Rectangle 29"/>
          <p:cNvSpPr/>
          <p:nvPr/>
        </p:nvSpPr>
        <p:spPr>
          <a:xfrm>
            <a:off x="4421462" y="3288129"/>
            <a:ext cx="3541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i="1" dirty="0" smtClean="0">
                <a:solidFill>
                  <a:prstClr val="black"/>
                </a:solidFill>
              </a:rPr>
              <a:t>                              S\NP</a:t>
            </a:r>
            <a:endParaRPr lang="en-US" i="1" dirty="0" smtClean="0">
              <a:solidFill>
                <a:prstClr val="black"/>
              </a:solidFill>
            </a:endParaRPr>
          </a:p>
          <a:p>
            <a:pPr marL="0" lvl="1"/>
            <a:r>
              <a:rPr lang="en-US" i="1" dirty="0" smtClean="0">
                <a:solidFill>
                  <a:prstClr val="black"/>
                </a:solidFill>
                <a:cs typeface="Times New Roman" panose="02020603050405020304"/>
              </a:rPr>
              <a:t>                            </a:t>
            </a:r>
            <a:r>
              <a:rPr lang="el-GR" i="1" dirty="0" smtClean="0">
                <a:solidFill>
                  <a:prstClr val="black"/>
                </a:solidFill>
                <a:cs typeface="Times New Roman" panose="02020603050405020304"/>
              </a:rPr>
              <a:t>λ</a:t>
            </a:r>
            <a:r>
              <a:rPr lang="en-US" i="1" dirty="0" err="1">
                <a:solidFill>
                  <a:prstClr val="black"/>
                </a:solidFill>
              </a:rPr>
              <a:t>x.</a:t>
            </a:r>
            <a:r>
              <a:rPr lang="en-US" i="1" dirty="0" err="1">
                <a:solidFill>
                  <a:prstClr val="black"/>
                </a:solidFill>
                <a:cs typeface="Times New Roman" panose="02020603050405020304"/>
              </a:rPr>
              <a:t>tall</a:t>
            </a:r>
            <a:r>
              <a:rPr lang="en-US" i="1" dirty="0">
                <a:solidFill>
                  <a:prstClr val="black"/>
                </a:solidFill>
                <a:cs typeface="Times New Roman" panose="02020603050405020304"/>
              </a:rPr>
              <a:t>(x</a:t>
            </a:r>
            <a:r>
              <a:rPr lang="en-US" i="1" dirty="0" smtClean="0">
                <a:solidFill>
                  <a:prstClr val="black"/>
                </a:solidFill>
              </a:rPr>
              <a:t>)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285967" y="3851182"/>
            <a:ext cx="3541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i="1" dirty="0" smtClean="0">
                <a:solidFill>
                  <a:prstClr val="black"/>
                </a:solidFill>
              </a:rPr>
              <a:t>                          S</a:t>
            </a:r>
            <a:endParaRPr lang="en-US" i="1" dirty="0" smtClean="0">
              <a:solidFill>
                <a:prstClr val="black"/>
              </a:solidFill>
            </a:endParaRPr>
          </a:p>
          <a:p>
            <a:pPr marL="0" lvl="1"/>
            <a:r>
              <a:rPr lang="en-US" i="1" dirty="0" smtClean="0">
                <a:solidFill>
                  <a:prstClr val="black"/>
                </a:solidFill>
              </a:rPr>
              <a:t>                  Tall (</a:t>
            </a:r>
            <a:r>
              <a:rPr lang="en-US" i="1" dirty="0" err="1" smtClean="0">
                <a:solidFill>
                  <a:prstClr val="black"/>
                </a:solidFill>
              </a:rPr>
              <a:t>YaoMing</a:t>
            </a:r>
            <a:r>
              <a:rPr lang="en-US" i="1" dirty="0" smtClean="0">
                <a:solidFill>
                  <a:prstClr val="black"/>
                </a:solidFill>
              </a:rPr>
              <a:t>)</a:t>
            </a:r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CCG Parsing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en-US" dirty="0" smtClean="0"/>
          </a:p>
          <a:p>
            <a:pPr lvl="1"/>
            <a:r>
              <a:rPr lang="en-US" dirty="0" smtClean="0"/>
              <a:t>https</a:t>
            </a:r>
            <a:r>
              <a:rPr lang="en-US" dirty="0"/>
              <a:t>://bitbucket.org/yoavartzi/spf</a:t>
            </a:r>
            <a:endParaRPr lang="en-US" dirty="0"/>
          </a:p>
          <a:p>
            <a:r>
              <a:rPr lang="en-US" dirty="0" smtClean="0"/>
              <a:t>Tutorial by </a:t>
            </a:r>
            <a:r>
              <a:rPr lang="en-US" dirty="0" err="1" smtClean="0"/>
              <a:t>Artzi</a:t>
            </a:r>
            <a:r>
              <a:rPr lang="en-US" dirty="0" smtClean="0"/>
              <a:t>, FitzGerald, </a:t>
            </a:r>
            <a:r>
              <a:rPr lang="en-US" dirty="0" err="1" smtClean="0"/>
              <a:t>Zettlemoyer</a:t>
            </a:r>
            <a:endParaRPr lang="en-US" dirty="0" smtClean="0"/>
          </a:p>
          <a:p>
            <a:pPr lvl="1"/>
            <a:r>
              <a:rPr lang="en-US" dirty="0"/>
              <a:t>http://yoavartzi.com/pub/afz-tutorial.acl.2013.pdf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10" y="154065"/>
            <a:ext cx="8989277" cy="701843"/>
          </a:xfrm>
        </p:spPr>
        <p:txBody>
          <a:bodyPr/>
          <a:lstStyle/>
          <a:p>
            <a:r>
              <a:rPr lang="en-US" sz="3600" dirty="0" smtClean="0"/>
              <a:t>GeoQuery (</a:t>
            </a:r>
            <a:r>
              <a:rPr lang="en-US" sz="3600" dirty="0" err="1" smtClean="0"/>
              <a:t>Zelle</a:t>
            </a:r>
            <a:r>
              <a:rPr lang="en-US" sz="3600" dirty="0" smtClean="0"/>
              <a:t> and Mooney 1996) 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98" y="1241990"/>
            <a:ext cx="4314537" cy="1438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645" y="1162211"/>
            <a:ext cx="4146795" cy="3850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98" y="3170949"/>
            <a:ext cx="4162393" cy="1217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41501"/>
            <a:ext cx="8432800" cy="701843"/>
          </a:xfrm>
        </p:spPr>
        <p:txBody>
          <a:bodyPr/>
          <a:lstStyle/>
          <a:p>
            <a:r>
              <a:rPr lang="en-US" dirty="0" smtClean="0"/>
              <a:t>Zettlemoyer and Collins (2005)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8" y="850853"/>
            <a:ext cx="4933604" cy="236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257" y="850853"/>
            <a:ext cx="2726007" cy="972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8" y="3360056"/>
            <a:ext cx="8982058" cy="164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225" y="2159099"/>
            <a:ext cx="3969921" cy="691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Zettlemoyer and Collins (2005)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021" y="1229028"/>
            <a:ext cx="5851515" cy="3507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1414"/>
            <a:ext cx="8229600" cy="2702991"/>
          </a:xfrm>
        </p:spPr>
        <p:txBody>
          <a:bodyPr/>
          <a:lstStyle/>
          <a:p>
            <a:r>
              <a:rPr lang="en-US" dirty="0" smtClean="0"/>
              <a:t>PCCG learning</a:t>
            </a:r>
            <a:endParaRPr lang="en-US" dirty="0" smtClean="0"/>
          </a:p>
          <a:p>
            <a:r>
              <a:rPr lang="en-US" dirty="0" smtClean="0"/>
              <a:t>Lexicon </a:t>
            </a:r>
            <a:r>
              <a:rPr lang="en-US" dirty="0" smtClean="0">
                <a:latin typeface="Symbol" panose="05050102010706020507" pitchFamily="18" charset="2"/>
              </a:rPr>
              <a:t>L</a:t>
            </a:r>
            <a:r>
              <a:rPr lang="en-US" dirty="0" smtClean="0"/>
              <a:t>, parameter vector </a:t>
            </a:r>
            <a:r>
              <a:rPr lang="el-GR" dirty="0" smtClean="0"/>
              <a:t>θ</a:t>
            </a:r>
            <a:endParaRPr lang="en-US" dirty="0"/>
          </a:p>
          <a:p>
            <a:r>
              <a:rPr lang="en-US" dirty="0" smtClean="0"/>
              <a:t>GENLEX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4000" y="174647"/>
            <a:ext cx="8432800" cy="701843"/>
          </a:xfrm>
        </p:spPr>
        <p:txBody>
          <a:bodyPr/>
          <a:lstStyle/>
          <a:p>
            <a:r>
              <a:rPr lang="en-US" dirty="0" smtClean="0"/>
              <a:t>Zettlemoyer and Collins (2005)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0664" y="2222908"/>
            <a:ext cx="7658412" cy="28050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Semantics</a:t>
            </a:r>
            <a:endParaRPr lang="en-US" altLang="en-US" smtClean="0"/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>
          <a:xfrm>
            <a:off x="457200" y="1324051"/>
            <a:ext cx="8229600" cy="2940693"/>
          </a:xfrm>
        </p:spPr>
        <p:txBody>
          <a:bodyPr/>
          <a:lstStyle/>
          <a:p>
            <a:r>
              <a:rPr lang="en-US" altLang="en-US" dirty="0" smtClean="0"/>
              <a:t>What if we had (5+2)*(4+z)?</a:t>
            </a:r>
            <a:endParaRPr lang="en-US" altLang="en-US" dirty="0" smtClean="0"/>
          </a:p>
          <a:p>
            <a:endParaRPr lang="en-US" altLang="en-US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3408364" y="2982584"/>
            <a:ext cx="1925822" cy="1954411"/>
            <a:chOff x="3408364" y="2982584"/>
            <a:chExt cx="1925822" cy="1954411"/>
          </a:xfrm>
        </p:grpSpPr>
        <p:sp>
          <p:nvSpPr>
            <p:cNvPr id="24580" name="TextBox 3"/>
            <p:cNvSpPr txBox="1">
              <a:spLocks noChangeArrowheads="1"/>
            </p:cNvSpPr>
            <p:nvPr/>
          </p:nvSpPr>
          <p:spPr bwMode="auto">
            <a:xfrm>
              <a:off x="3429000" y="4629218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5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1" name="TextBox 5"/>
            <p:cNvSpPr txBox="1">
              <a:spLocks noChangeArrowheads="1"/>
            </p:cNvSpPr>
            <p:nvPr/>
          </p:nvSpPr>
          <p:spPr bwMode="auto">
            <a:xfrm>
              <a:off x="3937000" y="4623265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2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2" name="TextBox 6"/>
            <p:cNvSpPr txBox="1">
              <a:spLocks noChangeArrowheads="1"/>
            </p:cNvSpPr>
            <p:nvPr/>
          </p:nvSpPr>
          <p:spPr bwMode="auto">
            <a:xfrm>
              <a:off x="4573589" y="4623265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4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3" name="TextBox 7"/>
            <p:cNvSpPr txBox="1">
              <a:spLocks noChangeArrowheads="1"/>
            </p:cNvSpPr>
            <p:nvPr/>
          </p:nvSpPr>
          <p:spPr bwMode="auto">
            <a:xfrm>
              <a:off x="5045076" y="4624455"/>
              <a:ext cx="26481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z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4" name="TextBox 8"/>
            <p:cNvSpPr txBox="1">
              <a:spLocks noChangeArrowheads="1"/>
            </p:cNvSpPr>
            <p:nvPr/>
          </p:nvSpPr>
          <p:spPr bwMode="auto">
            <a:xfrm>
              <a:off x="3408364" y="4237502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5" name="TextBox 9"/>
            <p:cNvSpPr txBox="1">
              <a:spLocks noChangeArrowheads="1"/>
            </p:cNvSpPr>
            <p:nvPr/>
          </p:nvSpPr>
          <p:spPr bwMode="auto">
            <a:xfrm>
              <a:off x="3916364" y="4235121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6" name="TextBox 10"/>
            <p:cNvSpPr txBox="1">
              <a:spLocks noChangeArrowheads="1"/>
            </p:cNvSpPr>
            <p:nvPr/>
          </p:nvSpPr>
          <p:spPr bwMode="auto">
            <a:xfrm>
              <a:off x="4564064" y="4231549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7" name="TextBox 11"/>
            <p:cNvSpPr txBox="1">
              <a:spLocks noChangeArrowheads="1"/>
            </p:cNvSpPr>
            <p:nvPr/>
          </p:nvSpPr>
          <p:spPr bwMode="auto">
            <a:xfrm>
              <a:off x="5019676" y="4232740"/>
              <a:ext cx="31451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N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8" name="TextBox 12"/>
            <p:cNvSpPr txBox="1">
              <a:spLocks noChangeArrowheads="1"/>
            </p:cNvSpPr>
            <p:nvPr/>
          </p:nvSpPr>
          <p:spPr bwMode="auto">
            <a:xfrm>
              <a:off x="4800600" y="4235121"/>
              <a:ext cx="28565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+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89" name="TextBox 13"/>
            <p:cNvSpPr txBox="1">
              <a:spLocks noChangeArrowheads="1"/>
            </p:cNvSpPr>
            <p:nvPr/>
          </p:nvSpPr>
          <p:spPr bwMode="auto">
            <a:xfrm>
              <a:off x="3702050" y="4229168"/>
              <a:ext cx="28565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+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0" name="TextBox 15"/>
            <p:cNvSpPr txBox="1">
              <a:spLocks noChangeArrowheads="1"/>
            </p:cNvSpPr>
            <p:nvPr/>
          </p:nvSpPr>
          <p:spPr bwMode="auto">
            <a:xfrm>
              <a:off x="3429000" y="3837452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1" name="TextBox 16"/>
            <p:cNvSpPr txBox="1">
              <a:spLocks noChangeArrowheads="1"/>
            </p:cNvSpPr>
            <p:nvPr/>
          </p:nvSpPr>
          <p:spPr bwMode="auto">
            <a:xfrm>
              <a:off x="3937000" y="3829118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2" name="TextBox 17"/>
            <p:cNvSpPr txBox="1">
              <a:spLocks noChangeArrowheads="1"/>
            </p:cNvSpPr>
            <p:nvPr/>
          </p:nvSpPr>
          <p:spPr bwMode="auto">
            <a:xfrm>
              <a:off x="4573589" y="3831499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3" name="TextBox 18"/>
            <p:cNvSpPr txBox="1">
              <a:spLocks noChangeArrowheads="1"/>
            </p:cNvSpPr>
            <p:nvPr/>
          </p:nvSpPr>
          <p:spPr bwMode="auto">
            <a:xfrm>
              <a:off x="5019675" y="3829118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4" name="TextBox 19"/>
            <p:cNvSpPr txBox="1">
              <a:spLocks noChangeArrowheads="1"/>
            </p:cNvSpPr>
            <p:nvPr/>
          </p:nvSpPr>
          <p:spPr bwMode="auto">
            <a:xfrm>
              <a:off x="4800600" y="3835071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5" name="TextBox 20"/>
            <p:cNvSpPr txBox="1">
              <a:spLocks noChangeArrowheads="1"/>
            </p:cNvSpPr>
            <p:nvPr/>
          </p:nvSpPr>
          <p:spPr bwMode="auto">
            <a:xfrm>
              <a:off x="3702050" y="3829118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6" name="TextBox 21"/>
            <p:cNvSpPr txBox="1">
              <a:spLocks noChangeArrowheads="1"/>
            </p:cNvSpPr>
            <p:nvPr/>
          </p:nvSpPr>
          <p:spPr bwMode="auto">
            <a:xfrm>
              <a:off x="4279900" y="3829118"/>
              <a:ext cx="27443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*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597" name="TextBox 22"/>
            <p:cNvSpPr txBox="1">
              <a:spLocks noChangeArrowheads="1"/>
            </p:cNvSpPr>
            <p:nvPr/>
          </p:nvSpPr>
          <p:spPr bwMode="auto">
            <a:xfrm>
              <a:off x="4279900" y="3411209"/>
              <a:ext cx="28405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F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cxnSp>
          <p:nvCxnSpPr>
            <p:cNvPr id="24598" name="Straight Connector 24"/>
            <p:cNvCxnSpPr>
              <a:cxnSpLocks noChangeShapeType="1"/>
              <a:stCxn id="24590" idx="2"/>
              <a:endCxn id="24584" idx="0"/>
            </p:cNvCxnSpPr>
            <p:nvPr/>
          </p:nvCxnSpPr>
          <p:spPr bwMode="auto">
            <a:xfrm flipH="1">
              <a:off x="3565619" y="4145229"/>
              <a:ext cx="10216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99" name="Straight Connector 26"/>
            <p:cNvCxnSpPr>
              <a:cxnSpLocks noChangeShapeType="1"/>
              <a:stCxn id="24584" idx="2"/>
              <a:endCxn id="24580" idx="0"/>
            </p:cNvCxnSpPr>
            <p:nvPr/>
          </p:nvCxnSpPr>
          <p:spPr bwMode="auto">
            <a:xfrm>
              <a:off x="3565619" y="4545279"/>
              <a:ext cx="598" cy="8393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0" name="Straight Connector 33"/>
            <p:cNvCxnSpPr>
              <a:cxnSpLocks noChangeShapeType="1"/>
              <a:stCxn id="24591" idx="2"/>
              <a:endCxn id="24585" idx="0"/>
            </p:cNvCxnSpPr>
            <p:nvPr/>
          </p:nvCxnSpPr>
          <p:spPr bwMode="auto">
            <a:xfrm flipH="1">
              <a:off x="4073619" y="4136895"/>
              <a:ext cx="10216" cy="9822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1" name="Straight Connector 36"/>
            <p:cNvCxnSpPr>
              <a:cxnSpLocks noChangeShapeType="1"/>
              <a:stCxn id="24585" idx="2"/>
              <a:endCxn id="24581" idx="0"/>
            </p:cNvCxnSpPr>
            <p:nvPr/>
          </p:nvCxnSpPr>
          <p:spPr bwMode="auto">
            <a:xfrm>
              <a:off x="4073619" y="4542898"/>
              <a:ext cx="598" cy="8036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2" name="Straight Connector 41"/>
            <p:cNvCxnSpPr>
              <a:cxnSpLocks noChangeShapeType="1"/>
              <a:stCxn id="24595" idx="2"/>
              <a:endCxn id="24589" idx="0"/>
            </p:cNvCxnSpPr>
            <p:nvPr/>
          </p:nvCxnSpPr>
          <p:spPr bwMode="auto">
            <a:xfrm>
              <a:off x="3844076" y="4136895"/>
              <a:ext cx="802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3" name="Straight Connector 48"/>
            <p:cNvCxnSpPr>
              <a:cxnSpLocks noChangeShapeType="1"/>
              <a:stCxn id="24592" idx="2"/>
              <a:endCxn id="24586" idx="0"/>
            </p:cNvCxnSpPr>
            <p:nvPr/>
          </p:nvCxnSpPr>
          <p:spPr bwMode="auto">
            <a:xfrm>
              <a:off x="4720424" y="4139276"/>
              <a:ext cx="895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4" name="Straight Connector 51"/>
            <p:cNvCxnSpPr>
              <a:cxnSpLocks noChangeShapeType="1"/>
              <a:stCxn id="24594" idx="2"/>
              <a:endCxn id="24588" idx="0"/>
            </p:cNvCxnSpPr>
            <p:nvPr/>
          </p:nvCxnSpPr>
          <p:spPr bwMode="auto">
            <a:xfrm>
              <a:off x="4942626" y="4142848"/>
              <a:ext cx="802" cy="9227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5" name="Straight Connector 54"/>
            <p:cNvCxnSpPr>
              <a:cxnSpLocks noChangeShapeType="1"/>
              <a:stCxn id="24593" idx="2"/>
              <a:endCxn id="24587" idx="0"/>
            </p:cNvCxnSpPr>
            <p:nvPr/>
          </p:nvCxnSpPr>
          <p:spPr bwMode="auto">
            <a:xfrm>
              <a:off x="5166510" y="4136895"/>
              <a:ext cx="10421" cy="95845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6" name="Straight Connector 62"/>
            <p:cNvCxnSpPr>
              <a:cxnSpLocks noChangeShapeType="1"/>
              <a:stCxn id="24586" idx="2"/>
              <a:endCxn id="24582" idx="0"/>
            </p:cNvCxnSpPr>
            <p:nvPr/>
          </p:nvCxnSpPr>
          <p:spPr bwMode="auto">
            <a:xfrm flipH="1">
              <a:off x="4710806" y="4539326"/>
              <a:ext cx="10513" cy="8393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7" name="Straight Connector 65"/>
            <p:cNvCxnSpPr>
              <a:cxnSpLocks noChangeShapeType="1"/>
              <a:stCxn id="24587" idx="2"/>
              <a:endCxn id="24583" idx="0"/>
            </p:cNvCxnSpPr>
            <p:nvPr/>
          </p:nvCxnSpPr>
          <p:spPr bwMode="auto">
            <a:xfrm>
              <a:off x="5176931" y="4540517"/>
              <a:ext cx="553" cy="8393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08" name="Straight Connector 70"/>
            <p:cNvCxnSpPr>
              <a:cxnSpLocks noChangeShapeType="1"/>
              <a:stCxn id="24597" idx="2"/>
              <a:endCxn id="24596" idx="0"/>
            </p:cNvCxnSpPr>
            <p:nvPr/>
          </p:nvCxnSpPr>
          <p:spPr bwMode="auto">
            <a:xfrm flipH="1">
              <a:off x="4417117" y="3718986"/>
              <a:ext cx="4809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609" name="TextBox 78"/>
            <p:cNvSpPr txBox="1">
              <a:spLocks noChangeArrowheads="1"/>
            </p:cNvSpPr>
            <p:nvPr/>
          </p:nvSpPr>
          <p:spPr bwMode="auto">
            <a:xfrm>
              <a:off x="3722689" y="3411209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sp>
          <p:nvSpPr>
            <p:cNvPr id="24610" name="TextBox 79"/>
            <p:cNvSpPr txBox="1">
              <a:spLocks noChangeArrowheads="1"/>
            </p:cNvSpPr>
            <p:nvPr/>
          </p:nvSpPr>
          <p:spPr bwMode="auto">
            <a:xfrm>
              <a:off x="4767264" y="3404065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cxnSp>
          <p:nvCxnSpPr>
            <p:cNvPr id="24611" name="Straight Connector 80"/>
            <p:cNvCxnSpPr>
              <a:cxnSpLocks noChangeShapeType="1"/>
              <a:stCxn id="24609" idx="2"/>
              <a:endCxn id="24590" idx="0"/>
            </p:cNvCxnSpPr>
            <p:nvPr/>
          </p:nvCxnSpPr>
          <p:spPr bwMode="auto">
            <a:xfrm flipH="1">
              <a:off x="3575835" y="3718986"/>
              <a:ext cx="293689" cy="11846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2" name="Straight Connector 83"/>
            <p:cNvCxnSpPr>
              <a:cxnSpLocks noChangeShapeType="1"/>
              <a:stCxn id="24609" idx="2"/>
              <a:endCxn id="24595" idx="0"/>
            </p:cNvCxnSpPr>
            <p:nvPr/>
          </p:nvCxnSpPr>
          <p:spPr bwMode="auto">
            <a:xfrm flipH="1">
              <a:off x="3844076" y="3718986"/>
              <a:ext cx="25448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3" name="Straight Connector 86"/>
            <p:cNvCxnSpPr>
              <a:cxnSpLocks noChangeShapeType="1"/>
              <a:stCxn id="24609" idx="2"/>
              <a:endCxn id="24591" idx="0"/>
            </p:cNvCxnSpPr>
            <p:nvPr/>
          </p:nvCxnSpPr>
          <p:spPr bwMode="auto">
            <a:xfrm>
              <a:off x="3869524" y="3718986"/>
              <a:ext cx="214311" cy="11013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4" name="Straight Connector 89"/>
            <p:cNvCxnSpPr>
              <a:cxnSpLocks noChangeShapeType="1"/>
              <a:stCxn id="24610" idx="2"/>
              <a:endCxn id="24592" idx="0"/>
            </p:cNvCxnSpPr>
            <p:nvPr/>
          </p:nvCxnSpPr>
          <p:spPr bwMode="auto">
            <a:xfrm flipH="1">
              <a:off x="4720424" y="3711842"/>
              <a:ext cx="193675" cy="11965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5" name="Straight Connector 92"/>
            <p:cNvCxnSpPr>
              <a:cxnSpLocks noChangeShapeType="1"/>
              <a:stCxn id="24610" idx="2"/>
              <a:endCxn id="24594" idx="0"/>
            </p:cNvCxnSpPr>
            <p:nvPr/>
          </p:nvCxnSpPr>
          <p:spPr bwMode="auto">
            <a:xfrm>
              <a:off x="4914099" y="3711842"/>
              <a:ext cx="28527" cy="12322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6" name="Straight Connector 96"/>
            <p:cNvCxnSpPr>
              <a:cxnSpLocks noChangeShapeType="1"/>
              <a:stCxn id="24610" idx="2"/>
              <a:endCxn id="24593" idx="0"/>
            </p:cNvCxnSpPr>
            <p:nvPr/>
          </p:nvCxnSpPr>
          <p:spPr bwMode="auto">
            <a:xfrm>
              <a:off x="4914099" y="3711842"/>
              <a:ext cx="252411" cy="11727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17" name="Straight Connector 100"/>
            <p:cNvCxnSpPr>
              <a:cxnSpLocks noChangeShapeType="1"/>
              <a:stCxn id="24618" idx="2"/>
              <a:endCxn id="24597" idx="0"/>
            </p:cNvCxnSpPr>
            <p:nvPr/>
          </p:nvCxnSpPr>
          <p:spPr bwMode="auto">
            <a:xfrm flipH="1">
              <a:off x="4421926" y="3290361"/>
              <a:ext cx="6398" cy="12084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618" name="TextBox 101"/>
            <p:cNvSpPr txBox="1">
              <a:spLocks noChangeArrowheads="1"/>
            </p:cNvSpPr>
            <p:nvPr/>
          </p:nvSpPr>
          <p:spPr bwMode="auto">
            <a:xfrm>
              <a:off x="4281489" y="2982584"/>
              <a:ext cx="2936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400" smtClean="0">
                  <a:solidFill>
                    <a:srgbClr val="000000"/>
                  </a:solidFill>
                </a:rPr>
                <a:t>E</a:t>
              </a:r>
              <a:endParaRPr lang="en-US" altLang="en-US" sz="1400" smtClean="0">
                <a:solidFill>
                  <a:srgbClr val="000000"/>
                </a:solidFill>
              </a:endParaRPr>
            </a:p>
          </p:txBody>
        </p:sp>
        <p:cxnSp>
          <p:nvCxnSpPr>
            <p:cNvPr id="24619" name="Straight Connector 104"/>
            <p:cNvCxnSpPr>
              <a:cxnSpLocks noChangeShapeType="1"/>
              <a:stCxn id="24618" idx="2"/>
              <a:endCxn id="24610" idx="0"/>
            </p:cNvCxnSpPr>
            <p:nvPr/>
          </p:nvCxnSpPr>
          <p:spPr bwMode="auto">
            <a:xfrm>
              <a:off x="4428324" y="3290361"/>
              <a:ext cx="485775" cy="113704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620" name="Straight Connector 107"/>
            <p:cNvCxnSpPr>
              <a:cxnSpLocks noChangeShapeType="1"/>
              <a:stCxn id="24618" idx="2"/>
              <a:endCxn id="24609" idx="0"/>
            </p:cNvCxnSpPr>
            <p:nvPr/>
          </p:nvCxnSpPr>
          <p:spPr bwMode="auto">
            <a:xfrm flipH="1">
              <a:off x="3869524" y="3290361"/>
              <a:ext cx="558800" cy="12084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4621" name="TextBox 110"/>
          <p:cNvSpPr txBox="1">
            <a:spLocks noChangeArrowheads="1"/>
          </p:cNvSpPr>
          <p:nvPr/>
        </p:nvSpPr>
        <p:spPr bwMode="auto">
          <a:xfrm>
            <a:off x="4670430" y="2838450"/>
            <a:ext cx="212269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 smtClean="0">
                <a:solidFill>
                  <a:srgbClr val="FF0000"/>
                </a:solidFill>
              </a:rPr>
              <a:t>mult(add(5,2),add(4,z))</a:t>
            </a:r>
            <a:endParaRPr lang="en-US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  <p:bldP spid="24621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4851" y="642937"/>
            <a:ext cx="6514299" cy="38576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30993" y="4852358"/>
            <a:ext cx="11993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[</a:t>
            </a:r>
            <a:r>
              <a:rPr lang="en-US" sz="1350" dirty="0" err="1"/>
              <a:t>Neubig</a:t>
            </a:r>
            <a:r>
              <a:rPr lang="en-US" sz="1350" dirty="0"/>
              <a:t> 2017]</a:t>
            </a:r>
            <a:endParaRPr 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422" y="581025"/>
            <a:ext cx="6857157" cy="39814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99207" y="4774720"/>
            <a:ext cx="16225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[</a:t>
            </a:r>
            <a:r>
              <a:rPr lang="en-US" sz="1350" dirty="0" err="1"/>
              <a:t>Jia</a:t>
            </a:r>
            <a:r>
              <a:rPr lang="en-US" sz="1350" dirty="0"/>
              <a:t> and Liang 2016]</a:t>
            </a:r>
            <a:endParaRPr 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042057"/>
            <a:ext cx="2560452" cy="3948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807" y="1042057"/>
            <a:ext cx="5604804" cy="173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233" y="2862532"/>
            <a:ext cx="3189949" cy="2128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54000" y="392471"/>
            <a:ext cx="8432800" cy="701843"/>
          </a:xfrm>
        </p:spPr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(2016)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(2016)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96" y="1449895"/>
            <a:ext cx="4634942" cy="2650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368" y="1122782"/>
            <a:ext cx="3838188" cy="366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67" y="1048181"/>
            <a:ext cx="7208322" cy="4007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4000" y="392471"/>
            <a:ext cx="8432800" cy="701843"/>
          </a:xfrm>
        </p:spPr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(2016)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(2018)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294" y="1173031"/>
            <a:ext cx="8297693" cy="3814172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2018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6382" y="1094314"/>
            <a:ext cx="8200417" cy="376879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Dong and </a:t>
            </a:r>
            <a:r>
              <a:rPr lang="en-US" dirty="0" err="1" smtClean="0"/>
              <a:t>Lapata</a:t>
            </a:r>
            <a:r>
              <a:rPr lang="en-US" dirty="0" smtClean="0"/>
              <a:t> 2018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3094" y="1094314"/>
            <a:ext cx="4182532" cy="3973894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NLP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Abstract Meaning Representation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2" y="392471"/>
            <a:ext cx="9020114" cy="701843"/>
          </a:xfrm>
        </p:spPr>
        <p:txBody>
          <a:bodyPr/>
          <a:lstStyle/>
          <a:p>
            <a:r>
              <a:rPr lang="en-US" sz="3200" dirty="0"/>
              <a:t>Abstract Meaning Representation (AMR)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1"/>
              </a:rPr>
              <a:t>http://amr.isi.edu</a:t>
            </a:r>
            <a:r>
              <a:rPr lang="en-US" dirty="0" smtClean="0">
                <a:hlinkClick r:id="rId1"/>
              </a:rPr>
              <a:t>/</a:t>
            </a:r>
            <a:endParaRPr lang="en-US" dirty="0" smtClean="0"/>
          </a:p>
          <a:p>
            <a:r>
              <a:rPr lang="en-US" dirty="0" smtClean="0"/>
              <a:t>Single </a:t>
            </a:r>
            <a:r>
              <a:rPr lang="en-US" dirty="0"/>
              <a:t>structure that includes:</a:t>
            </a:r>
            <a:endParaRPr lang="en-US" dirty="0"/>
          </a:p>
          <a:p>
            <a:pPr lvl="1"/>
            <a:r>
              <a:rPr lang="en-US" dirty="0" smtClean="0"/>
              <a:t>Predicate-Argument </a:t>
            </a:r>
            <a:r>
              <a:rPr lang="en-US" dirty="0"/>
              <a:t>Structure</a:t>
            </a:r>
            <a:endParaRPr lang="en-US" dirty="0"/>
          </a:p>
          <a:p>
            <a:pPr lvl="1"/>
            <a:r>
              <a:rPr lang="en-US" dirty="0"/>
              <a:t>Named Entity Recognition</a:t>
            </a:r>
            <a:endParaRPr lang="en-US" dirty="0"/>
          </a:p>
          <a:p>
            <a:pPr lvl="1"/>
            <a:r>
              <a:rPr lang="en-US" dirty="0"/>
              <a:t>Coreference Resolution</a:t>
            </a:r>
            <a:endParaRPr lang="en-US" dirty="0"/>
          </a:p>
          <a:p>
            <a:pPr lvl="1"/>
            <a:r>
              <a:rPr lang="en-US" dirty="0" err="1" smtClean="0"/>
              <a:t>Wikification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10286" y="4688201"/>
            <a:ext cx="3397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[slide from Jonathan </a:t>
            </a:r>
            <a:r>
              <a:rPr lang="en-US" dirty="0" err="1" smtClean="0"/>
              <a:t>Kummerfeld</a:t>
            </a:r>
            <a:r>
              <a:rPr lang="en-US" dirty="0" smtClean="0"/>
              <a:t>]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What about (English) sentences?</a:t>
            </a:r>
            <a:endParaRPr lang="en-US" altLang="en-US" smtClean="0"/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Every human is mortal.</a:t>
            </a:r>
            <a:endParaRPr lang="en-US" altLang="en-US" dirty="0" smtClean="0"/>
          </a:p>
          <a:p>
            <a:r>
              <a:rPr lang="en-US" altLang="en-US" dirty="0" smtClean="0"/>
              <a:t>??</a:t>
            </a:r>
            <a:endParaRPr lang="en-US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hape 140"/>
          <p:cNvSpPr/>
          <p:nvPr/>
        </p:nvSpPr>
        <p:spPr>
          <a:xfrm>
            <a:off x="568979" y="1081704"/>
            <a:ext cx="2282771" cy="931264"/>
          </a:xfrm>
          <a:prstGeom prst="rect">
            <a:avLst/>
          </a:prstGeom>
          <a:ln w="12700">
            <a:miter lim="400000"/>
          </a:ln>
        </p:spPr>
        <p:txBody>
          <a:bodyPr lIns="26789" tIns="26789" rIns="26789" bIns="26789" anchor="ctr">
            <a:spAutoFit/>
          </a:bodyPr>
          <a:lstStyle/>
          <a:p>
            <a:pPr algn="ctr" defTabSz="307975" hangingPunct="0"/>
            <a:r>
              <a:rPr sz="1900" kern="0" dirty="0">
                <a:solidFill>
                  <a:srgbClr val="000000"/>
                </a:solidFill>
                <a:sym typeface="Helvetica Light"/>
              </a:rPr>
              <a:t>“Lassie ate four bones that she found.”</a:t>
            </a:r>
            <a:endParaRPr sz="1900" kern="0" dirty="0">
              <a:solidFill>
                <a:srgbClr val="000000"/>
              </a:solidFill>
              <a:sym typeface="Helvetica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10286" y="4688201"/>
            <a:ext cx="3397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[slide from Jonathan </a:t>
            </a:r>
            <a:r>
              <a:rPr lang="en-US" dirty="0" err="1" smtClean="0"/>
              <a:t>Kummerfeld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6" name="Shape 141"/>
          <p:cNvSpPr/>
          <p:nvPr/>
        </p:nvSpPr>
        <p:spPr>
          <a:xfrm>
            <a:off x="4389121" y="1194223"/>
            <a:ext cx="730920" cy="706226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e / eat-01</a:t>
            </a:r>
            <a:endParaRPr sz="1200" kern="0" dirty="0">
              <a:solidFill>
                <a:srgbClr val="000000"/>
              </a:solidFill>
            </a:endParaRPr>
          </a:p>
        </p:txBody>
      </p:sp>
      <p:sp>
        <p:nvSpPr>
          <p:cNvPr id="7" name="Shape 142"/>
          <p:cNvSpPr/>
          <p:nvPr/>
        </p:nvSpPr>
        <p:spPr>
          <a:xfrm>
            <a:off x="2713703" y="2160236"/>
            <a:ext cx="767647" cy="557640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a / animal</a:t>
            </a:r>
            <a:endParaRPr sz="1200" kern="0" dirty="0">
              <a:solidFill>
                <a:srgbClr val="000000"/>
              </a:solidFill>
            </a:endParaRPr>
          </a:p>
        </p:txBody>
      </p:sp>
      <p:sp>
        <p:nvSpPr>
          <p:cNvPr id="8" name="Shape 143"/>
          <p:cNvSpPr/>
          <p:nvPr/>
        </p:nvSpPr>
        <p:spPr>
          <a:xfrm>
            <a:off x="6631188" y="2884674"/>
            <a:ext cx="779790" cy="680857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b / bone</a:t>
            </a:r>
            <a:endParaRPr sz="1200" kern="0" dirty="0">
              <a:solidFill>
                <a:srgbClr val="000000"/>
              </a:solidFill>
            </a:endParaRPr>
          </a:p>
        </p:txBody>
      </p:sp>
      <p:sp>
        <p:nvSpPr>
          <p:cNvPr id="9" name="Shape 144"/>
          <p:cNvSpPr/>
          <p:nvPr/>
        </p:nvSpPr>
        <p:spPr>
          <a:xfrm>
            <a:off x="7374137" y="3993864"/>
            <a:ext cx="739379" cy="666402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4</a:t>
            </a:r>
            <a:endParaRPr sz="1200" kern="0" dirty="0">
              <a:solidFill>
                <a:srgbClr val="000000"/>
              </a:solidFill>
            </a:endParaRPr>
          </a:p>
        </p:txBody>
      </p:sp>
      <p:sp>
        <p:nvSpPr>
          <p:cNvPr id="10" name="Shape 145"/>
          <p:cNvSpPr/>
          <p:nvPr/>
        </p:nvSpPr>
        <p:spPr>
          <a:xfrm>
            <a:off x="4560201" y="2375558"/>
            <a:ext cx="719722" cy="676845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f / find-01</a:t>
            </a:r>
            <a:endParaRPr sz="1200" kern="0" dirty="0">
              <a:solidFill>
                <a:srgbClr val="000000"/>
              </a:solidFill>
            </a:endParaRPr>
          </a:p>
        </p:txBody>
      </p:sp>
      <p:cxnSp>
        <p:nvCxnSpPr>
          <p:cNvPr id="11" name="Connector 146"/>
          <p:cNvCxnSpPr>
            <a:stCxn id="6" idx="6"/>
            <a:endCxn id="8" idx="0"/>
          </p:cNvCxnSpPr>
          <p:nvPr/>
        </p:nvCxnSpPr>
        <p:spPr>
          <a:xfrm>
            <a:off x="5120041" y="1547336"/>
            <a:ext cx="1901042" cy="1337338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</p:cxnSp>
      <p:cxnSp>
        <p:nvCxnSpPr>
          <p:cNvPr id="12" name="Connector 147"/>
          <p:cNvCxnSpPr>
            <a:stCxn id="6" idx="2"/>
            <a:endCxn id="7" idx="7"/>
          </p:cNvCxnSpPr>
          <p:nvPr/>
        </p:nvCxnSpPr>
        <p:spPr>
          <a:xfrm flipH="1">
            <a:off x="3368931" y="1547336"/>
            <a:ext cx="1020190" cy="694564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</p:cxnSp>
      <p:cxnSp>
        <p:nvCxnSpPr>
          <p:cNvPr id="13" name="Connector 148"/>
          <p:cNvCxnSpPr>
            <a:stCxn id="8" idx="2"/>
            <a:endCxn id="10" idx="6"/>
          </p:cNvCxnSpPr>
          <p:nvPr/>
        </p:nvCxnSpPr>
        <p:spPr>
          <a:xfrm flipH="1" flipV="1">
            <a:off x="5279923" y="2713981"/>
            <a:ext cx="1351265" cy="511122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14" name="Connector 149"/>
          <p:cNvCxnSpPr>
            <a:stCxn id="7" idx="6"/>
            <a:endCxn id="10" idx="1"/>
          </p:cNvCxnSpPr>
          <p:nvPr/>
        </p:nvCxnSpPr>
        <p:spPr>
          <a:xfrm>
            <a:off x="3481350" y="2439056"/>
            <a:ext cx="1184252" cy="35624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15" name="Connector 150"/>
          <p:cNvCxnSpPr>
            <a:stCxn id="8" idx="5"/>
            <a:endCxn id="9" idx="0"/>
          </p:cNvCxnSpPr>
          <p:nvPr/>
        </p:nvCxnSpPr>
        <p:spPr>
          <a:xfrm>
            <a:off x="7296780" y="3465822"/>
            <a:ext cx="447047" cy="528042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</p:cxnSp>
      <p:sp>
        <p:nvSpPr>
          <p:cNvPr id="16" name="Shape 151"/>
          <p:cNvSpPr/>
          <p:nvPr/>
        </p:nvSpPr>
        <p:spPr>
          <a:xfrm>
            <a:off x="956422" y="4107287"/>
            <a:ext cx="796413" cy="552978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“Lassie”</a:t>
            </a:r>
            <a:endParaRPr sz="1200" kern="0" dirty="0">
              <a:solidFill>
                <a:srgbClr val="000000"/>
              </a:solidFill>
            </a:endParaRPr>
          </a:p>
        </p:txBody>
      </p:sp>
      <p:sp>
        <p:nvSpPr>
          <p:cNvPr id="17" name="Shape 152"/>
          <p:cNvSpPr/>
          <p:nvPr/>
        </p:nvSpPr>
        <p:spPr>
          <a:xfrm>
            <a:off x="1238865" y="3052403"/>
            <a:ext cx="740326" cy="551298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n / name</a:t>
            </a:r>
            <a:endParaRPr sz="1200" kern="0" dirty="0">
              <a:solidFill>
                <a:srgbClr val="000000"/>
              </a:solidFill>
            </a:endParaRPr>
          </a:p>
        </p:txBody>
      </p:sp>
      <p:cxnSp>
        <p:nvCxnSpPr>
          <p:cNvPr id="18" name="Connector 153"/>
          <p:cNvCxnSpPr>
            <a:stCxn id="16" idx="0"/>
            <a:endCxn id="17" idx="4"/>
          </p:cNvCxnSpPr>
          <p:nvPr/>
        </p:nvCxnSpPr>
        <p:spPr>
          <a:xfrm flipV="1">
            <a:off x="1354629" y="3603701"/>
            <a:ext cx="254399" cy="503586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19" name="Connector 154"/>
          <p:cNvCxnSpPr>
            <a:stCxn id="17" idx="7"/>
            <a:endCxn id="7" idx="3"/>
          </p:cNvCxnSpPr>
          <p:nvPr/>
        </p:nvCxnSpPr>
        <p:spPr>
          <a:xfrm flipV="1">
            <a:off x="1870773" y="2636212"/>
            <a:ext cx="955349" cy="496927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headEnd type="triangle"/>
          </a:ln>
        </p:spPr>
      </p:cxnSp>
      <p:sp>
        <p:nvSpPr>
          <p:cNvPr id="20" name="Shape 155"/>
          <p:cNvSpPr/>
          <p:nvPr/>
        </p:nvSpPr>
        <p:spPr>
          <a:xfrm>
            <a:off x="2996873" y="3052403"/>
            <a:ext cx="882153" cy="768685"/>
          </a:xfrm>
          <a:prstGeom prst="ellips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6789" tIns="26789" rIns="26789" bIns="26789"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200" kern="0" dirty="0">
                <a:solidFill>
                  <a:srgbClr val="000000"/>
                </a:solidFill>
              </a:rPr>
              <a:t>wiki: “Lassie”</a:t>
            </a:r>
            <a:endParaRPr sz="1200" kern="0" dirty="0">
              <a:solidFill>
                <a:srgbClr val="000000"/>
              </a:solidFill>
            </a:endParaRPr>
          </a:p>
        </p:txBody>
      </p:sp>
      <p:cxnSp>
        <p:nvCxnSpPr>
          <p:cNvPr id="21" name="Connector 156"/>
          <p:cNvCxnSpPr>
            <a:stCxn id="20" idx="0"/>
            <a:endCxn id="7" idx="5"/>
          </p:cNvCxnSpPr>
          <p:nvPr/>
        </p:nvCxnSpPr>
        <p:spPr>
          <a:xfrm flipH="1" flipV="1">
            <a:off x="3368931" y="2636212"/>
            <a:ext cx="69019" cy="416191"/>
          </a:xfrm>
          <a:prstGeom prst="straightConnector1">
            <a:avLst/>
          </a:prstGeom>
          <a:ln w="12700">
            <a:solidFill>
              <a:srgbClr val="000000"/>
            </a:solidFill>
            <a:miter lim="400000"/>
            <a:headEnd type="triangle"/>
          </a:ln>
        </p:spPr>
      </p:cxnSp>
      <p:sp>
        <p:nvSpPr>
          <p:cNvPr id="82" name="Shape 176"/>
          <p:cNvSpPr/>
          <p:nvPr/>
        </p:nvSpPr>
        <p:spPr>
          <a:xfrm>
            <a:off x="3581755" y="1541810"/>
            <a:ext cx="491721" cy="269545"/>
          </a:xfrm>
          <a:prstGeom prst="rect">
            <a:avLst/>
          </a:prstGeom>
          <a:ln w="12700">
            <a:miter lim="400000"/>
          </a:ln>
        </p:spPr>
        <p:txBody>
          <a:bodyPr wrap="none" lIns="26789" tIns="26789" rIns="26789" bIns="26789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400" kern="0" dirty="0">
                <a:solidFill>
                  <a:srgbClr val="000000"/>
                </a:solidFill>
              </a:rPr>
              <a:t>Arg-0</a:t>
            </a:r>
            <a:endParaRPr sz="1400" kern="0" dirty="0">
              <a:solidFill>
                <a:srgbClr val="000000"/>
              </a:solidFill>
            </a:endParaRPr>
          </a:p>
        </p:txBody>
      </p:sp>
      <p:sp>
        <p:nvSpPr>
          <p:cNvPr id="83" name="Shape 176"/>
          <p:cNvSpPr/>
          <p:nvPr/>
        </p:nvSpPr>
        <p:spPr>
          <a:xfrm>
            <a:off x="3980015" y="2155432"/>
            <a:ext cx="491721" cy="269545"/>
          </a:xfrm>
          <a:prstGeom prst="rect">
            <a:avLst/>
          </a:prstGeom>
          <a:ln w="12700">
            <a:miter lim="400000"/>
          </a:ln>
        </p:spPr>
        <p:txBody>
          <a:bodyPr wrap="none" lIns="26789" tIns="26789" rIns="26789" bIns="26789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400" kern="0" dirty="0">
                <a:solidFill>
                  <a:srgbClr val="000000"/>
                </a:solidFill>
              </a:rPr>
              <a:t>Arg-0</a:t>
            </a:r>
            <a:endParaRPr sz="1400" kern="0" dirty="0">
              <a:solidFill>
                <a:srgbClr val="000000"/>
              </a:solidFill>
            </a:endParaRPr>
          </a:p>
        </p:txBody>
      </p:sp>
      <p:sp>
        <p:nvSpPr>
          <p:cNvPr id="84" name="Shape 176"/>
          <p:cNvSpPr/>
          <p:nvPr/>
        </p:nvSpPr>
        <p:spPr>
          <a:xfrm>
            <a:off x="5990951" y="1907533"/>
            <a:ext cx="491722" cy="269545"/>
          </a:xfrm>
          <a:prstGeom prst="rect">
            <a:avLst/>
          </a:prstGeom>
          <a:ln w="12700">
            <a:miter lim="400000"/>
          </a:ln>
        </p:spPr>
        <p:txBody>
          <a:bodyPr wrap="none" lIns="26789" tIns="26789" rIns="26789" bIns="26789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400" kern="0" dirty="0" smtClean="0">
                <a:solidFill>
                  <a:srgbClr val="000000"/>
                </a:solidFill>
              </a:rPr>
              <a:t>Arg-</a:t>
            </a:r>
            <a:r>
              <a:rPr lang="en-US" sz="1400" kern="0" dirty="0" smtClean="0">
                <a:solidFill>
                  <a:srgbClr val="000000"/>
                </a:solidFill>
              </a:rPr>
              <a:t>1</a:t>
            </a:r>
            <a:endParaRPr sz="1400" kern="0" dirty="0">
              <a:solidFill>
                <a:srgbClr val="000000"/>
              </a:solidFill>
            </a:endParaRPr>
          </a:p>
        </p:txBody>
      </p:sp>
      <p:sp>
        <p:nvSpPr>
          <p:cNvPr id="85" name="Shape 176"/>
          <p:cNvSpPr/>
          <p:nvPr/>
        </p:nvSpPr>
        <p:spPr>
          <a:xfrm>
            <a:off x="5824701" y="2643170"/>
            <a:ext cx="491722" cy="269545"/>
          </a:xfrm>
          <a:prstGeom prst="rect">
            <a:avLst/>
          </a:prstGeom>
          <a:ln w="12700">
            <a:miter lim="400000"/>
          </a:ln>
        </p:spPr>
        <p:txBody>
          <a:bodyPr wrap="none" lIns="26789" tIns="26789" rIns="26789" bIns="26789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 defTabSz="307975" hangingPunct="0"/>
            <a:r>
              <a:rPr sz="1400" kern="0" dirty="0" smtClean="0">
                <a:solidFill>
                  <a:srgbClr val="000000"/>
                </a:solidFill>
              </a:rPr>
              <a:t>Arg-</a:t>
            </a:r>
            <a:r>
              <a:rPr lang="en-US" sz="1400" kern="0" dirty="0" smtClean="0">
                <a:solidFill>
                  <a:srgbClr val="000000"/>
                </a:solidFill>
              </a:rPr>
              <a:t>1</a:t>
            </a:r>
            <a:endParaRPr sz="1400" kern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dvAuto="0"/>
      <p:bldP spid="7" grpId="0" animBg="1" advAuto="0"/>
      <p:bldP spid="8" grpId="0" animBg="1" advAuto="0"/>
      <p:bldP spid="9" grpId="0" animBg="1" advAuto="0"/>
      <p:bldP spid="10" grpId="0" animBg="1" advAuto="0"/>
      <p:bldP spid="11" grpId="0" animBg="1" advAuto="0"/>
      <p:bldP spid="12" grpId="0" animBg="1" advAuto="0"/>
      <p:bldP spid="13" grpId="0" animBg="1" advAuto="0"/>
      <p:bldP spid="14" grpId="0" animBg="1" advAuto="0"/>
      <p:bldP spid="15" grpId="0" animBg="1" advAuto="0"/>
      <p:bldP spid="16" grpId="0" animBg="1" advAuto="0"/>
      <p:bldP spid="17" grpId="0" animBg="1" advAuto="0"/>
      <p:bldP spid="18" grpId="0" animBg="1" advAuto="0"/>
      <p:bldP spid="19" grpId="0" animBg="1" advAuto="0"/>
      <p:bldP spid="20" grpId="0" animBg="1" advAuto="0"/>
      <p:bldP spid="21" grpId="0" animBg="1" advAuto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25843"/>
            <a:ext cx="8432800" cy="701843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2741" y="1036371"/>
            <a:ext cx="8061468" cy="646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About 14,000 people fled their homes at the weekend after a local tsunami warning was issued, the UN said on its Web site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017577" y="1794073"/>
            <a:ext cx="5244529" cy="3231654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 / say-01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:ARG0 (g / organization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:name (n / name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:op1 "UN"))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:ARG1 (f / flee-01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:ARG0 (p / person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:quant (a / about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:op1 14000))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:ARG1 (h / home :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poss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p)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:time (w / weekend)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:time (a2 / after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:op1 (w2 / warn-01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:ARG1 (t / tsunami)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:location (l / local))))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:medium (s2 / site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poss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 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:mod (w3 / web)))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of AMR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8081"/>
            <a:ext cx="8229600" cy="3387806"/>
          </a:xfrm>
        </p:spPr>
        <p:txBody>
          <a:bodyPr>
            <a:normAutofit/>
          </a:bodyPr>
          <a:lstStyle/>
          <a:p>
            <a:r>
              <a:rPr lang="en-US" dirty="0" smtClean="0"/>
              <a:t>AMR currently lacks</a:t>
            </a:r>
            <a:endParaRPr lang="en-US" dirty="0" smtClean="0"/>
          </a:p>
          <a:p>
            <a:pPr lvl="1"/>
            <a:r>
              <a:rPr lang="en-US" dirty="0" smtClean="0"/>
              <a:t>Multilingual </a:t>
            </a:r>
            <a:r>
              <a:rPr lang="en-US" dirty="0"/>
              <a:t>consideration</a:t>
            </a:r>
            <a:endParaRPr lang="en-US" dirty="0"/>
          </a:p>
          <a:p>
            <a:pPr lvl="1"/>
            <a:r>
              <a:rPr lang="en-US" dirty="0"/>
              <a:t>Quantifier scope</a:t>
            </a:r>
            <a:endParaRPr lang="en-US" dirty="0"/>
          </a:p>
          <a:p>
            <a:pPr lvl="1"/>
            <a:r>
              <a:rPr lang="en-US" dirty="0"/>
              <a:t>Co-references across sentences</a:t>
            </a:r>
            <a:endParaRPr lang="en-US" dirty="0"/>
          </a:p>
          <a:p>
            <a:pPr lvl="1"/>
            <a:r>
              <a:rPr lang="en-US" dirty="0"/>
              <a:t>Grammatical number, tense, aspect, quotation marks</a:t>
            </a:r>
            <a:endParaRPr lang="en-US" dirty="0"/>
          </a:p>
          <a:p>
            <a:pPr lvl="1"/>
            <a:r>
              <a:rPr lang="en-US" dirty="0"/>
              <a:t>Many noun-noun or noun-adjective relations</a:t>
            </a:r>
            <a:endParaRPr lang="en-US" dirty="0"/>
          </a:p>
          <a:p>
            <a:pPr lvl="1"/>
            <a:r>
              <a:rPr lang="en-US" dirty="0"/>
              <a:t>Many detailed frames, e.g. Earthquake (with roles for magnitude, epicenter, casualties, </a:t>
            </a:r>
            <a:r>
              <a:rPr lang="en-US" dirty="0" err="1"/>
              <a:t>etc</a:t>
            </a:r>
            <a:r>
              <a:rPr lang="en-US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10286" y="4688201"/>
            <a:ext cx="3397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[slide from Jonathan </a:t>
            </a:r>
            <a:r>
              <a:rPr lang="en-US" dirty="0" err="1" smtClean="0"/>
              <a:t>Kummerfeld</a:t>
            </a:r>
            <a:r>
              <a:rPr lang="en-US" dirty="0" smtClean="0"/>
              <a:t>]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AMR Parsing (Wang et al. 2015,16)</a:t>
            </a: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561" y="1012493"/>
            <a:ext cx="5659395" cy="3997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AMR Parsing (Wang et al. 2015,16)</a:t>
            </a:r>
            <a:endParaRPr lang="en-US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1596711"/>
            <a:ext cx="8624949" cy="2608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AMR Parsing (Wang et al. 2015,16)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85" y="1094314"/>
            <a:ext cx="3706216" cy="184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019" y="1094314"/>
            <a:ext cx="3919182" cy="184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940" y="3008979"/>
            <a:ext cx="3151106" cy="1925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756" y="3008979"/>
            <a:ext cx="3127232" cy="1941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NLP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Natural Language to SQL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NL to SQL</a:t>
            </a:r>
            <a:endParaRPr lang="en-US" sz="3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494" y="1008735"/>
            <a:ext cx="6340691" cy="3669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275374" y="4828426"/>
            <a:ext cx="2633957" cy="276997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en-US" sz="1350" dirty="0">
                <a:solidFill>
                  <a:prstClr val="black"/>
                </a:solidFill>
              </a:rPr>
              <a:t>[</a:t>
            </a:r>
            <a:r>
              <a:rPr lang="en-US" sz="1350" dirty="0" err="1">
                <a:solidFill>
                  <a:prstClr val="black"/>
                </a:solidFill>
              </a:rPr>
              <a:t>Finegan-Dollak</a:t>
            </a:r>
            <a:r>
              <a:rPr lang="en-US" sz="1350" dirty="0">
                <a:solidFill>
                  <a:prstClr val="black"/>
                </a:solidFill>
              </a:rPr>
              <a:t> et al]</a:t>
            </a:r>
            <a:endParaRPr lang="en-US" sz="1350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r>
              <a:rPr lang="en-US" dirty="0"/>
              <a:t>: Text-to-SQL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1475" y="2253764"/>
            <a:ext cx="2066926" cy="633777"/>
          </a:xfrm>
          <a:prstGeom prst="rect">
            <a:avLst/>
          </a:prstGeom>
          <a:solidFill>
            <a:srgbClr val="E7EFF9"/>
          </a:solidFill>
          <a:ln w="12700" cap="flat" cmpd="sng" algn="ctr">
            <a:solidFill>
              <a:srgbClr val="2165B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342900">
              <a:defRPr/>
            </a:pPr>
            <a:r>
              <a:rPr lang="en-US" dirty="0">
                <a:solidFill>
                  <a:srgbClr val="2165BA"/>
                </a:solidFill>
              </a:rPr>
              <a:t>“Who teaches NLP?”</a:t>
            </a:r>
            <a:endParaRPr lang="en-US" dirty="0">
              <a:solidFill>
                <a:srgbClr val="2165BA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95824" y="1104383"/>
            <a:ext cx="5299467" cy="2932539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I.NAME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INSTRUCTOR AS I,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OFFERING_INSTRUCTOR AS OI,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COURSE_OFFERING AS O, SEMESTER AS S, COURSE AS C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OI.INSTRUCTOR_ID=I.INSTRUCTOR_ID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O.OFFERING_ID=OI.OFFERING_ID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O.SEMESTER=S.SEMESTER_ID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O.COURSE_ID=C.COURSE_ID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C.NAME=”NLP"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>
              <a:defRPr/>
            </a:pPr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S.YEAR=2016 AND S.SEMESTER="FA"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/>
          <p:cNvCxnSpPr>
            <a:stCxn id="4" idx="3"/>
            <a:endCxn id="5" idx="1"/>
          </p:cNvCxnSpPr>
          <p:nvPr/>
        </p:nvCxnSpPr>
        <p:spPr>
          <a:xfrm>
            <a:off x="3038401" y="2570652"/>
            <a:ext cx="657423" cy="0"/>
          </a:xfrm>
          <a:prstGeom prst="straightConnector1">
            <a:avLst/>
          </a:prstGeom>
          <a:noFill/>
          <a:ln w="44450" cap="flat" cmpd="sng" algn="ctr">
            <a:solidFill>
              <a:sysClr val="windowText" lastClr="000000"/>
            </a:solidFill>
            <a:prstDash val="solid"/>
            <a:miter lim="800000"/>
            <a:tailEnd type="triangle" w="lg" len="lg"/>
          </a:ln>
          <a:effectLst/>
        </p:spPr>
      </p:cxnSp>
      <p:pic>
        <p:nvPicPr>
          <p:cNvPr id="9" name="Picture 8" descr="user icon - vector Clip Art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5" y="3117121"/>
            <a:ext cx="812570" cy="12405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V="1">
            <a:off x="863844" y="2887540"/>
            <a:ext cx="639641" cy="468191"/>
          </a:xfrm>
          <a:prstGeom prst="line">
            <a:avLst/>
          </a:prstGeom>
          <a:solidFill>
            <a:srgbClr val="E7EFF9"/>
          </a:solidFill>
          <a:ln w="12700" cap="flat" cmpd="sng" algn="ctr">
            <a:solidFill>
              <a:srgbClr val="2165BA"/>
            </a:solidFill>
            <a:prstDash val="solid"/>
            <a:miter lim="800000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928047" y="3314700"/>
            <a:ext cx="3703889" cy="1516365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C.CREDITS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COURSE AS C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C.NAME = “NLP”;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About SQL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4503" y="1435251"/>
          <a:ext cx="4833609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8772"/>
                <a:gridCol w="635639"/>
                <a:gridCol w="847519"/>
                <a:gridCol w="1602920"/>
                <a:gridCol w="758759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Dept.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Number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Credits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Discrete Math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Epic Grammar Fails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NLP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71516" y="1435251"/>
          <a:ext cx="3360420" cy="1653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860"/>
                <a:gridCol w="1097280"/>
                <a:gridCol w="109728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First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Last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Dragomir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Radev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Walter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Lasecki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Ezra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Keshet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Rada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Mihalcea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28650" y="3240258"/>
          <a:ext cx="370332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20"/>
                <a:gridCol w="1165860"/>
                <a:gridCol w="617220"/>
                <a:gridCol w="96012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Year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Semester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Winter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33587" y="985330"/>
            <a:ext cx="109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66866" y="985330"/>
            <a:ext cx="1320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Instructor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8650" y="2870926"/>
            <a:ext cx="370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 Offering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4000" y="4623316"/>
            <a:ext cx="31527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prstClr val="black"/>
                </a:solidFill>
              </a:rPr>
              <a:t>How many credits is NLP?</a:t>
            </a:r>
            <a:endParaRPr lang="en-US" sz="2100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29850" y="2496828"/>
            <a:ext cx="2289622" cy="279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933380"/>
            <a:ext cx="8229600" cy="4104133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en-US" altLang="en-US" sz="2800" dirty="0" smtClean="0"/>
              <a:t>Goal</a:t>
            </a:r>
            <a:endParaRPr lang="en-US" altLang="en-US" sz="2800" dirty="0" smtClean="0"/>
          </a:p>
          <a:p>
            <a:pPr lvl="1">
              <a:lnSpc>
                <a:spcPct val="120000"/>
              </a:lnSpc>
              <a:defRPr/>
            </a:pPr>
            <a:r>
              <a:rPr lang="en-US" altLang="en-US" sz="2300" dirty="0" smtClean="0"/>
              <a:t>Capturing the meaning of linguistic utterances using formal notation</a:t>
            </a:r>
            <a:endParaRPr lang="en-US" altLang="en-US" sz="2300" dirty="0" smtClean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en-US" sz="2800" dirty="0" smtClean="0"/>
              <a:t>Linguistic meaning</a:t>
            </a:r>
            <a:endParaRPr lang="en-US" altLang="en-US" sz="2800" dirty="0" smtClean="0"/>
          </a:p>
          <a:p>
            <a:pPr lvl="1">
              <a:lnSpc>
                <a:spcPct val="120000"/>
              </a:lnSpc>
              <a:defRPr/>
            </a:pPr>
            <a:r>
              <a:rPr lang="en-US" altLang="en-US" sz="2300" dirty="0" smtClean="0"/>
              <a:t>“It is 8 pm”</a:t>
            </a:r>
            <a:endParaRPr lang="en-US" altLang="en-US" sz="2300" dirty="0" smtClean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en-US" sz="2800" dirty="0" smtClean="0"/>
              <a:t>Pragmatic meaning</a:t>
            </a:r>
            <a:endParaRPr lang="en-US" altLang="en-US" sz="2800" dirty="0" smtClean="0"/>
          </a:p>
          <a:p>
            <a:pPr lvl="1">
              <a:lnSpc>
                <a:spcPct val="120000"/>
              </a:lnSpc>
              <a:defRPr/>
            </a:pPr>
            <a:r>
              <a:rPr lang="en-US" altLang="en-US" sz="2300" dirty="0" smtClean="0"/>
              <a:t>“It is time to leave”</a:t>
            </a:r>
            <a:endParaRPr lang="en-US" altLang="en-US" sz="2300" dirty="0" smtClean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en-US" sz="2800" dirty="0" smtClean="0"/>
              <a:t>Semantic analysis: </a:t>
            </a:r>
            <a:endParaRPr lang="en-US" altLang="en-US" sz="2800" dirty="0" smtClean="0"/>
          </a:p>
          <a:p>
            <a:pPr lvl="1">
              <a:lnSpc>
                <a:spcPct val="120000"/>
              </a:lnSpc>
            </a:pPr>
            <a:r>
              <a:rPr lang="en-US" altLang="en-US" sz="2300" dirty="0"/>
              <a:t>Assign each word a meaning</a:t>
            </a:r>
            <a:endParaRPr lang="en-US" altLang="en-US" sz="2300" dirty="0"/>
          </a:p>
          <a:p>
            <a:pPr lvl="1">
              <a:lnSpc>
                <a:spcPct val="120000"/>
              </a:lnSpc>
            </a:pPr>
            <a:r>
              <a:rPr lang="en-US" altLang="en-US" sz="2300" dirty="0"/>
              <a:t>Combine the meanings of words into </a:t>
            </a:r>
            <a:r>
              <a:rPr lang="en-US" altLang="en-US" sz="2300" dirty="0" smtClean="0"/>
              <a:t>sentences</a:t>
            </a:r>
            <a:endParaRPr lang="en-US" altLang="en-US" sz="2800" dirty="0" smtClean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en-US" sz="2800" i="1" dirty="0" smtClean="0"/>
              <a:t>I bought a book</a:t>
            </a:r>
            <a:r>
              <a:rPr lang="en-US" altLang="en-US" sz="2800" dirty="0" smtClean="0"/>
              <a:t>: </a:t>
            </a:r>
            <a:br>
              <a:rPr lang="en-US" altLang="en-US" sz="2800" dirty="0" smtClean="0"/>
            </a:br>
            <a:r>
              <a:rPr lang="en-US" altLang="en-US" sz="2800" dirty="0" smtClean="0"/>
              <a:t>	</a:t>
            </a:r>
            <a:r>
              <a:rPr lang="en-US" alt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Math1"/>
              </a:rPr>
              <a:t>∃</a:t>
            </a:r>
            <a:r>
              <a:rPr lang="en-US" altLang="en-US" sz="2000" dirty="0" smtClean="0">
                <a:sym typeface="Math1"/>
              </a:rPr>
              <a:t> </a:t>
            </a:r>
            <a:r>
              <a:rPr lang="en-US" altLang="en-US" sz="2000" i="1" dirty="0" err="1" smtClean="0">
                <a:sym typeface="Math C"/>
              </a:rPr>
              <a:t>x,y</a:t>
            </a:r>
            <a:r>
              <a:rPr lang="en-US" altLang="en-US" sz="2000" dirty="0" smtClean="0">
                <a:sym typeface="Math C"/>
              </a:rPr>
              <a:t>: Buying(</a:t>
            </a:r>
            <a:r>
              <a:rPr lang="en-US" altLang="en-US" sz="2000" i="1" dirty="0" smtClean="0">
                <a:sym typeface="Math C"/>
              </a:rPr>
              <a:t>x</a:t>
            </a:r>
            <a:r>
              <a:rPr lang="en-US" altLang="en-US" sz="2000" dirty="0" smtClean="0">
                <a:sym typeface="Math C"/>
              </a:rPr>
              <a:t>) </a:t>
            </a:r>
            <a:r>
              <a:rPr lang="en-US" altLang="en-US" sz="2000" dirty="0" smtClean="0">
                <a:sym typeface="Math B"/>
              </a:rPr>
              <a:t>^ Buyer(</a:t>
            </a:r>
            <a:r>
              <a:rPr lang="en-US" altLang="en-US" sz="2000" i="1" dirty="0" err="1" smtClean="0">
                <a:sym typeface="Math B"/>
              </a:rPr>
              <a:t>speaker,x</a:t>
            </a:r>
            <a:r>
              <a:rPr lang="en-US" altLang="en-US" sz="2000" dirty="0" smtClean="0">
                <a:sym typeface="Math B"/>
              </a:rPr>
              <a:t>) ^ </a:t>
            </a:r>
            <a:r>
              <a:rPr lang="en-US" altLang="en-US" sz="2000" dirty="0" err="1" smtClean="0">
                <a:sym typeface="Math B"/>
              </a:rPr>
              <a:t>BoughtItem</a:t>
            </a:r>
            <a:r>
              <a:rPr lang="en-US" altLang="en-US" sz="2000" dirty="0" smtClean="0">
                <a:sym typeface="Math B"/>
              </a:rPr>
              <a:t>(</a:t>
            </a:r>
            <a:r>
              <a:rPr lang="en-US" altLang="en-US" sz="2000" i="1" dirty="0" err="1" smtClean="0">
                <a:sym typeface="Math B"/>
              </a:rPr>
              <a:t>y,x</a:t>
            </a:r>
            <a:r>
              <a:rPr lang="en-US" altLang="en-US" sz="2000" dirty="0" smtClean="0">
                <a:sym typeface="Math B"/>
              </a:rPr>
              <a:t>) ^ Book(</a:t>
            </a:r>
            <a:r>
              <a:rPr lang="en-US" altLang="en-US" sz="2000" i="1" dirty="0" smtClean="0">
                <a:sym typeface="Math B"/>
              </a:rPr>
              <a:t>y</a:t>
            </a:r>
            <a:r>
              <a:rPr lang="en-US" altLang="en-US" sz="2000" dirty="0" smtClean="0">
                <a:sym typeface="Math B"/>
              </a:rPr>
              <a:t>) </a:t>
            </a:r>
            <a:endParaRPr lang="en-US" altLang="en-US" sz="2000" dirty="0" smtClean="0">
              <a:sym typeface="Math B"/>
            </a:endParaRPr>
          </a:p>
          <a:p>
            <a:pPr marL="0" indent="0" eaLnBrk="1" hangingPunct="1">
              <a:lnSpc>
                <a:spcPct val="120000"/>
              </a:lnSpc>
              <a:buFontTx/>
              <a:buNone/>
              <a:defRPr/>
            </a:pPr>
            <a:r>
              <a:rPr lang="en-US" altLang="en-US" sz="2000" i="1" dirty="0" smtClean="0">
                <a:sym typeface="Math B"/>
              </a:rPr>
              <a:t>     	Buying (Buyer=speaker, </a:t>
            </a:r>
            <a:r>
              <a:rPr lang="en-US" altLang="en-US" sz="2000" i="1" dirty="0" err="1" smtClean="0">
                <a:sym typeface="Math B"/>
              </a:rPr>
              <a:t>BoughtItem</a:t>
            </a:r>
            <a:r>
              <a:rPr lang="en-US" altLang="en-US" sz="2000" i="1" dirty="0" smtClean="0">
                <a:sym typeface="Math B"/>
              </a:rPr>
              <a:t>=book)</a:t>
            </a:r>
            <a:endParaRPr lang="en-US" altLang="en-US" sz="2000" i="1" dirty="0" smtClean="0">
              <a:sym typeface="Math B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231537"/>
            <a:ext cx="8432800" cy="701843"/>
          </a:xfrm>
        </p:spPr>
        <p:txBody>
          <a:bodyPr/>
          <a:lstStyle/>
          <a:p>
            <a:r>
              <a:rPr lang="en-US" dirty="0" smtClean="0"/>
              <a:t>Representing Meaning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503421" y="2960403"/>
            <a:ext cx="4299965" cy="206694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342900"/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03421" y="2930336"/>
            <a:ext cx="4299965" cy="2097009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I.FIRST_NAME, I.LAST_NAME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INSTRUCTOR AS I,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COURSE AS C,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COURSE_OFFERING AS CO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C.NAME = “NLP”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C.COURSE_ID = CO.COURSE_ID AND CO.INSTRUCTOR_ID = 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I.INSTRUCTOR_ID;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About SQL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4503" y="1435251"/>
          <a:ext cx="4693544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20"/>
                <a:gridCol w="617220"/>
                <a:gridCol w="822960"/>
                <a:gridCol w="1598322"/>
                <a:gridCol w="694922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Dept.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Number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Credits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Discrete Math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Epic Grammar Fails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NLP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71516" y="1268016"/>
          <a:ext cx="3360420" cy="1653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860"/>
                <a:gridCol w="1097280"/>
                <a:gridCol w="109728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First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Last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Dragomir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Radev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Walter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Lasecki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Ezra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Keshet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Rada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Mihalcea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28650" y="3258181"/>
          <a:ext cx="370332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20"/>
                <a:gridCol w="1165860"/>
                <a:gridCol w="617220"/>
                <a:gridCol w="96012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Year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Semester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Winter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33587" y="985330"/>
            <a:ext cx="109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66866" y="985330"/>
            <a:ext cx="1320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Instructor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8650" y="2877163"/>
            <a:ext cx="370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 Offering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4503" y="4616549"/>
            <a:ext cx="31527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prstClr val="black"/>
                </a:solidFill>
              </a:rPr>
              <a:t>Who teaches NLP?</a:t>
            </a:r>
            <a:endParaRPr lang="en-US" sz="2100" dirty="0">
              <a:solidFill>
                <a:prstClr val="black"/>
              </a:solidFill>
            </a:endParaRPr>
          </a:p>
        </p:txBody>
      </p:sp>
      <p:sp>
        <p:nvSpPr>
          <p:cNvPr id="15" name="c.course_id"/>
          <p:cNvSpPr/>
          <p:nvPr/>
        </p:nvSpPr>
        <p:spPr>
          <a:xfrm>
            <a:off x="234503" y="2527602"/>
            <a:ext cx="946598" cy="279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1" name="co.instructor_id"/>
          <p:cNvSpPr/>
          <p:nvPr/>
        </p:nvSpPr>
        <p:spPr>
          <a:xfrm>
            <a:off x="628650" y="3813242"/>
            <a:ext cx="2143125" cy="4922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2" name="instructor_row_drago"/>
          <p:cNvSpPr/>
          <p:nvPr/>
        </p:nvSpPr>
        <p:spPr>
          <a:xfrm>
            <a:off x="5271516" y="1813384"/>
            <a:ext cx="3360420" cy="268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3" name="instructor_row_rada"/>
          <p:cNvSpPr/>
          <p:nvPr/>
        </p:nvSpPr>
        <p:spPr>
          <a:xfrm>
            <a:off x="5271516" y="2652775"/>
            <a:ext cx="3360420" cy="268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5" name="NLP highlight"/>
          <p:cNvSpPr/>
          <p:nvPr/>
        </p:nvSpPr>
        <p:spPr>
          <a:xfrm>
            <a:off x="2638425" y="2509697"/>
            <a:ext cx="1590675" cy="279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5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928047" y="3314700"/>
            <a:ext cx="3703889" cy="1516365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C1.NAME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COURSE AS C1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C1.CREDITS =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(SELECT MAX C2.CREDITS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342900"/>
            <a:r>
              <a:rPr lang="en-US" sz="165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FROM COURSE AS C2);</a:t>
            </a:r>
            <a:endParaRPr lang="en-US" sz="165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About SQL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4503" y="1366053"/>
          <a:ext cx="492115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681"/>
                <a:gridCol w="647152"/>
                <a:gridCol w="862869"/>
                <a:gridCol w="1626242"/>
                <a:gridCol w="778212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Dept.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Number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Credits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Discrete Math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LING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Epic Grammar Fails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EECS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NLP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71516" y="1268016"/>
          <a:ext cx="3360420" cy="1653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860"/>
                <a:gridCol w="1097280"/>
                <a:gridCol w="109728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First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Last Name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Dragomir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Radev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Walter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Lasecki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Ezra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Keshet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Rada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Mihalcea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28650" y="3158349"/>
          <a:ext cx="370332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20"/>
                <a:gridCol w="1165860"/>
                <a:gridCol w="617220"/>
                <a:gridCol w="960120"/>
              </a:tblGrid>
              <a:tr h="52578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Course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Instructor ID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Year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Semester</a:t>
                      </a:r>
                      <a:endParaRPr lang="en-US" sz="15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Fall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Winter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134423" y="925041"/>
            <a:ext cx="109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93325" y="844428"/>
            <a:ext cx="1320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Instructor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8650" y="2766512"/>
            <a:ext cx="370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Course Offering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681" y="4516651"/>
            <a:ext cx="44708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prstClr val="black"/>
                </a:solidFill>
              </a:rPr>
              <a:t>What course is worth the most credits?</a:t>
            </a:r>
            <a:endParaRPr lang="en-US" sz="2100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06630" y="1385705"/>
            <a:ext cx="749029" cy="13586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41928" y="1902406"/>
            <a:ext cx="241373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729736" y="2467774"/>
            <a:ext cx="2425923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7" name="subquery_highlight"/>
          <p:cNvSpPr/>
          <p:nvPr/>
        </p:nvSpPr>
        <p:spPr>
          <a:xfrm>
            <a:off x="5308377" y="4164330"/>
            <a:ext cx="2854549" cy="5600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8" name="query_highlight"/>
          <p:cNvSpPr/>
          <p:nvPr/>
        </p:nvSpPr>
        <p:spPr>
          <a:xfrm>
            <a:off x="4928047" y="3424476"/>
            <a:ext cx="2559172" cy="739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5" grpId="1" animBg="1"/>
      <p:bldP spid="13" grpId="0" animBg="1"/>
      <p:bldP spid="13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 smtClean="0"/>
              <a:t>More Complicated SQL</a:t>
            </a:r>
            <a:endParaRPr dirty="0"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76900" y="1819526"/>
            <a:ext cx="3707924" cy="237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4572004" y="1819526"/>
            <a:ext cx="3789072" cy="23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03556" y="347399"/>
            <a:ext cx="3217830" cy="17481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73" y="1611717"/>
            <a:ext cx="4070712" cy="33229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817" y="2487304"/>
            <a:ext cx="4039310" cy="21625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75311" y="4657663"/>
            <a:ext cx="108395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CACM 1978</a:t>
            </a:r>
            <a:endParaRPr lang="en-US" sz="1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NLIDB </a:t>
            </a:r>
            <a:r>
              <a:rPr lang="en-US" dirty="0" smtClean="0"/>
              <a:t>Early </a:t>
            </a:r>
            <a:r>
              <a:rPr lang="en-US" dirty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037" y="1246776"/>
            <a:ext cx="8715895" cy="389875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800" dirty="0"/>
              <a:t>Very early work hand-engineered QA systems for specific databases (e.g., </a:t>
            </a:r>
            <a:r>
              <a:rPr lang="en-US" sz="1800" cap="small" dirty="0"/>
              <a:t>Lunar</a:t>
            </a:r>
            <a:r>
              <a:rPr lang="en-US" sz="1800" dirty="0"/>
              <a:t>, Woods et al. 1972)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cap="small" dirty="0"/>
              <a:t>Precise</a:t>
            </a:r>
            <a:r>
              <a:rPr lang="en-US" sz="1800" dirty="0"/>
              <a:t> (</a:t>
            </a:r>
            <a:r>
              <a:rPr lang="en-US" sz="1800" dirty="0" err="1"/>
              <a:t>Popescu</a:t>
            </a:r>
            <a:r>
              <a:rPr lang="en-US" sz="1800" dirty="0"/>
              <a:t> et al., 2004): Syntax-based, high precision, only a limited class of questions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dirty="0" smtClean="0"/>
              <a:t>The DB </a:t>
            </a:r>
            <a:r>
              <a:rPr lang="en-US" sz="1800" dirty="0"/>
              <a:t>community has tried pattern matching and </a:t>
            </a:r>
            <a:r>
              <a:rPr lang="en-US" sz="1800" dirty="0" smtClean="0"/>
              <a:t>grammar-based methods;  </a:t>
            </a:r>
            <a:r>
              <a:rPr lang="en-US" sz="1800" dirty="0"/>
              <a:t>(e.g., Li &amp; </a:t>
            </a:r>
            <a:r>
              <a:rPr lang="en-US" sz="1800" dirty="0" err="1"/>
              <a:t>Jagadish</a:t>
            </a:r>
            <a:r>
              <a:rPr lang="en-US" sz="1800" dirty="0"/>
              <a:t> 2014—grammar based + user feedback)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dirty="0" smtClean="0"/>
              <a:t>Transfer </a:t>
            </a:r>
            <a:r>
              <a:rPr lang="en-US" sz="1800" dirty="0"/>
              <a:t>of techniques from logical semantic parsing (e.g., Poon 2013; </a:t>
            </a:r>
            <a:r>
              <a:rPr lang="en-US" sz="1800" dirty="0" err="1"/>
              <a:t>Iyer</a:t>
            </a:r>
            <a:r>
              <a:rPr lang="en-US" sz="1800" dirty="0"/>
              <a:t> et al. 2017)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dirty="0"/>
              <a:t>Skip SQL with end-to-end systems (Yin et al. 2016, </a:t>
            </a:r>
            <a:r>
              <a:rPr lang="en-US" sz="1800" dirty="0" err="1"/>
              <a:t>Neelakantan</a:t>
            </a:r>
            <a:r>
              <a:rPr lang="en-US" sz="1800" dirty="0"/>
              <a:t> et al. 2017)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Early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45140"/>
            <a:ext cx="7886700" cy="3608962"/>
          </a:xfrm>
        </p:spPr>
        <p:txBody>
          <a:bodyPr>
            <a:normAutofit/>
          </a:bodyPr>
          <a:lstStyle/>
          <a:p>
            <a:r>
              <a:rPr lang="en-US" dirty="0" smtClean="0"/>
              <a:t>Very limited vocabulary</a:t>
            </a:r>
            <a:endParaRPr lang="en-US" dirty="0" smtClean="0"/>
          </a:p>
          <a:p>
            <a:r>
              <a:rPr lang="en-US" dirty="0"/>
              <a:t>No machine learning</a:t>
            </a:r>
            <a:endParaRPr lang="en-US" dirty="0"/>
          </a:p>
          <a:p>
            <a:pPr lvl="1"/>
            <a:r>
              <a:rPr lang="en-US" dirty="0" smtClean="0"/>
              <a:t>Lots of rules</a:t>
            </a:r>
            <a:endParaRPr lang="en-US" dirty="0" smtClean="0"/>
          </a:p>
          <a:p>
            <a:r>
              <a:rPr lang="en-US" dirty="0" smtClean="0"/>
              <a:t>Syntactic parsing</a:t>
            </a:r>
            <a:endParaRPr lang="en-US" dirty="0" smtClean="0"/>
          </a:p>
          <a:p>
            <a:r>
              <a:rPr lang="en-US" dirty="0" err="1" smtClean="0"/>
              <a:t>Overfitting</a:t>
            </a:r>
            <a:endParaRPr lang="en-US" dirty="0" smtClean="0"/>
          </a:p>
          <a:p>
            <a:r>
              <a:rPr lang="en-US" dirty="0" smtClean="0"/>
              <a:t>No distinction between training and testing data</a:t>
            </a:r>
            <a:endParaRPr lang="en-US" dirty="0" smtClean="0"/>
          </a:p>
          <a:p>
            <a:r>
              <a:rPr lang="en-US" dirty="0" smtClean="0"/>
              <a:t>The output was not SQL</a:t>
            </a:r>
            <a:endParaRPr lang="en-US" dirty="0" smtClean="0"/>
          </a:p>
          <a:p>
            <a:pPr lvl="1"/>
            <a:r>
              <a:rPr lang="en-US" dirty="0" smtClean="0"/>
              <a:t>introduced 1974, standardized 1986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810" y="785813"/>
            <a:ext cx="5336381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Seq2SQL datasets are scarce!</a:t>
            </a:r>
            <a:endParaRPr lang="en-GB"/>
          </a:p>
        </p:txBody>
      </p:sp>
      <p:sp>
        <p:nvSpPr>
          <p:cNvPr id="167" name="Google Shape;167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0">
              <a:lnSpc>
                <a:spcPct val="114000"/>
              </a:lnSpc>
              <a:buNone/>
            </a:pPr>
            <a:endParaRPr sz="1800" b="1" dirty="0"/>
          </a:p>
          <a:p>
            <a:pPr indent="-342900">
              <a:lnSpc>
                <a:spcPct val="114000"/>
              </a:lnSpc>
              <a:buSzPts val="1800"/>
            </a:pPr>
            <a:r>
              <a:rPr lang="en-GB" sz="1800" b="1" dirty="0"/>
              <a:t>Compared to other large datasets such as ImageNet for object recognition,  </a:t>
            </a:r>
            <a:r>
              <a:rPr lang="en-GB" sz="1800" b="1" dirty="0"/>
              <a:t>building a decent seq2SQL </a:t>
            </a:r>
            <a:r>
              <a:rPr lang="en-GB" sz="1800" b="1" dirty="0"/>
              <a:t>dataset is even more time-consuming</a:t>
            </a:r>
            <a:endParaRPr sz="1800" b="1" dirty="0"/>
          </a:p>
          <a:p>
            <a:pPr lvl="1" indent="-355600">
              <a:lnSpc>
                <a:spcPct val="114000"/>
              </a:lnSpc>
              <a:spcBef>
                <a:spcPts val="0"/>
              </a:spcBef>
              <a:buSzPts val="2000"/>
            </a:pPr>
            <a:r>
              <a:rPr lang="en-GB" dirty="0"/>
              <a:t>Hard </a:t>
            </a:r>
            <a:r>
              <a:rPr lang="en-GB" dirty="0"/>
              <a:t>to find many databases with multiple tables online</a:t>
            </a:r>
            <a:endParaRPr dirty="0"/>
          </a:p>
          <a:p>
            <a:pPr lvl="1" indent="-355600">
              <a:lnSpc>
                <a:spcPct val="114000"/>
              </a:lnSpc>
              <a:spcBef>
                <a:spcPts val="0"/>
              </a:spcBef>
              <a:buSzPts val="2000"/>
            </a:pPr>
            <a:r>
              <a:rPr lang="en-GB" dirty="0"/>
              <a:t>Annotation requires very specific knowledge in databases</a:t>
            </a:r>
            <a:endParaRPr dirty="0"/>
          </a:p>
          <a:p>
            <a:pPr marL="0" indent="0">
              <a:lnSpc>
                <a:spcPct val="114000"/>
              </a:lnSpc>
              <a:buNone/>
            </a:pPr>
            <a:endParaRPr sz="1800" b="1" dirty="0"/>
          </a:p>
          <a:p>
            <a:pPr marL="0" indent="0">
              <a:lnSpc>
                <a:spcPct val="114000"/>
              </a:lnSpc>
              <a:buNone/>
            </a:pPr>
            <a:endParaRPr sz="1800" b="1" u="sng" dirty="0"/>
          </a:p>
          <a:p>
            <a:pPr marL="0" indent="0">
              <a:lnSpc>
                <a:spcPct val="114000"/>
              </a:lnSpc>
              <a:buNone/>
            </a:pP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Traditional Seq2SQL datasets</a:t>
            </a:r>
            <a:endParaRPr lang="en-GB"/>
          </a:p>
        </p:txBody>
      </p:sp>
      <p:sp>
        <p:nvSpPr>
          <p:cNvPr id="173" name="Google Shape;173;p27"/>
          <p:cNvSpPr txBox="1">
            <a:spLocks noGrp="1"/>
          </p:cNvSpPr>
          <p:nvPr>
            <p:ph idx="1"/>
          </p:nvPr>
        </p:nvSpPr>
        <p:spPr>
          <a:xfrm>
            <a:off x="355600" y="1357472"/>
            <a:ext cx="8229600" cy="270299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14000"/>
              </a:lnSpc>
              <a:buNone/>
            </a:pPr>
            <a:r>
              <a:rPr lang="en-GB" sz="2000" b="1" dirty="0"/>
              <a:t>Traditional 9 seq2SQL datasets: </a:t>
            </a:r>
            <a:r>
              <a:rPr lang="en-GB" sz="2000" u="sng" dirty="0">
                <a:solidFill>
                  <a:schemeClr val="hlink"/>
                </a:solidFill>
                <a:hlinkClick r:id="rId1"/>
              </a:rPr>
              <a:t>ATIS, Geo, Scholar, </a:t>
            </a:r>
            <a:r>
              <a:rPr lang="en-GB" sz="2000" u="sng" dirty="0">
                <a:solidFill>
                  <a:schemeClr val="hlink"/>
                </a:solidFill>
                <a:hlinkClick r:id="rId1"/>
              </a:rPr>
              <a:t>etc</a:t>
            </a:r>
            <a:r>
              <a:rPr lang="en-GB" sz="2000" dirty="0"/>
              <a:t>. + Advising</a:t>
            </a:r>
            <a:endParaRPr sz="2000" dirty="0"/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b="1" dirty="0"/>
              <a:t>Pros</a:t>
            </a:r>
            <a:endParaRPr sz="2000" b="1" dirty="0"/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dirty="0"/>
              <a:t>SQL queries cover </a:t>
            </a:r>
            <a:r>
              <a:rPr lang="en-GB" dirty="0">
                <a:solidFill>
                  <a:srgbClr val="FF0000"/>
                </a:solidFill>
              </a:rPr>
              <a:t>complex</a:t>
            </a:r>
            <a:r>
              <a:rPr lang="en-GB" dirty="0"/>
              <a:t> SQL structures and </a:t>
            </a:r>
            <a:r>
              <a:rPr lang="en-GB" dirty="0" smtClean="0"/>
              <a:t>components</a:t>
            </a:r>
            <a:endParaRPr dirty="0"/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b="1" dirty="0"/>
              <a:t>Cons</a:t>
            </a:r>
            <a:endParaRPr sz="2000" b="1" dirty="0"/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dirty="0"/>
              <a:t>The number of labeled queries is </a:t>
            </a:r>
            <a:r>
              <a:rPr lang="en-GB" dirty="0">
                <a:solidFill>
                  <a:srgbClr val="FF0000"/>
                </a:solidFill>
              </a:rPr>
              <a:t>small</a:t>
            </a:r>
            <a:r>
              <a:rPr lang="en-GB" dirty="0"/>
              <a:t> (&lt; 500)</a:t>
            </a:r>
            <a:endParaRPr dirty="0"/>
          </a:p>
          <a:p>
            <a:pPr lvl="2" indent="-342900">
              <a:spcBef>
                <a:spcPts val="0"/>
              </a:spcBef>
              <a:buSzPts val="1800"/>
            </a:pPr>
            <a:r>
              <a:rPr lang="en-GB" sz="2000" dirty="0">
                <a:solidFill>
                  <a:srgbClr val="FF0000"/>
                </a:solidFill>
              </a:rPr>
              <a:t>Paraphrase</a:t>
            </a:r>
            <a:r>
              <a:rPr lang="en-GB" sz="2000" dirty="0"/>
              <a:t> about 4-10 natural language questions for each SQL query. </a:t>
            </a:r>
            <a:endParaRPr sz="2000" dirty="0"/>
          </a:p>
          <a:p>
            <a:pPr lvl="2" indent="-342900">
              <a:spcBef>
                <a:spcPts val="0"/>
              </a:spcBef>
              <a:buSzPts val="1800"/>
            </a:pPr>
            <a:r>
              <a:rPr lang="en-GB" sz="2000" dirty="0"/>
              <a:t>The total # of question-SQL pairs: ~500 -&gt; ~5,000</a:t>
            </a:r>
            <a:endParaRPr sz="2000" dirty="0"/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dirty="0"/>
              <a:t>Each of datasets contains SQL queries only to a </a:t>
            </a:r>
            <a:r>
              <a:rPr lang="en-GB" dirty="0">
                <a:solidFill>
                  <a:srgbClr val="FF0000"/>
                </a:solidFill>
              </a:rPr>
              <a:t>single</a:t>
            </a:r>
            <a:r>
              <a:rPr lang="en-GB" dirty="0"/>
              <a:t> </a:t>
            </a:r>
            <a:r>
              <a:rPr lang="en-GB" dirty="0" smtClean="0"/>
              <a:t>database</a:t>
            </a:r>
            <a:endParaRPr sz="2000" dirty="0"/>
          </a:p>
          <a:p>
            <a:pPr marL="914400" indent="0">
              <a:lnSpc>
                <a:spcPct val="114000"/>
              </a:lnSpc>
              <a:buNone/>
            </a:pPr>
            <a:endParaRPr sz="2000" b="1" dirty="0"/>
          </a:p>
          <a:p>
            <a:pPr marL="0" indent="0">
              <a:lnSpc>
                <a:spcPct val="114000"/>
              </a:lnSpc>
              <a:buNone/>
            </a:pPr>
            <a:endParaRPr sz="2000" b="1" u="sng" dirty="0"/>
          </a:p>
          <a:p>
            <a:pPr marL="0" indent="0">
              <a:lnSpc>
                <a:spcPct val="114000"/>
              </a:lnSpc>
              <a:buNone/>
            </a:pP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772" y="557212"/>
            <a:ext cx="4419057" cy="39719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069" y="1052512"/>
            <a:ext cx="4380962" cy="2981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132" y="207818"/>
            <a:ext cx="2396204" cy="47528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2472" y="85725"/>
            <a:ext cx="4419057" cy="4972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611" y="157162"/>
            <a:ext cx="8304779" cy="48291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Practice in </a:t>
            </a:r>
            <a:r>
              <a:rPr lang="en-US" dirty="0" smtClean="0"/>
              <a:t>ML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26885"/>
            <a:ext cx="8229600" cy="2702991"/>
          </a:xfrm>
        </p:spPr>
        <p:txBody>
          <a:bodyPr/>
          <a:lstStyle/>
          <a:p>
            <a:r>
              <a:rPr lang="en-US" dirty="0"/>
              <a:t>Split dataset into train set, test set, optional development (dev) set.</a:t>
            </a:r>
            <a:endParaRPr lang="en-US" dirty="0"/>
          </a:p>
          <a:p>
            <a:r>
              <a:rPr lang="en-US" dirty="0"/>
              <a:t>No training example can also appear in test set.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249207" y="3000970"/>
            <a:ext cx="4322793" cy="1880474"/>
            <a:chOff x="4895910" y="27448911"/>
            <a:chExt cx="4781369" cy="2318321"/>
          </a:xfrm>
        </p:grpSpPr>
        <p:grpSp>
          <p:nvGrpSpPr>
            <p:cNvPr id="15" name="Group 14"/>
            <p:cNvGrpSpPr/>
            <p:nvPr/>
          </p:nvGrpSpPr>
          <p:grpSpPr>
            <a:xfrm>
              <a:off x="7358960" y="27448911"/>
              <a:ext cx="2318319" cy="2318319"/>
              <a:chOff x="1764847" y="177202"/>
              <a:chExt cx="2318319" cy="2318319"/>
            </a:xfrm>
            <a:solidFill>
              <a:srgbClr val="00882A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764847" y="177202"/>
                <a:ext cx="2318319" cy="2318319"/>
              </a:xfrm>
              <a:prstGeom prst="ellipse">
                <a:avLst/>
              </a:prstGeom>
              <a:gradFill flip="none" rotWithShape="1">
                <a:gsLst>
                  <a:gs pos="0">
                    <a:srgbClr val="00882A"/>
                  </a:gs>
                  <a:gs pos="50000">
                    <a:srgbClr val="00882B">
                      <a:alpha val="81000"/>
                    </a:srgbClr>
                  </a:gs>
                  <a:gs pos="99000">
                    <a:srgbClr val="00882B">
                      <a:alpha val="17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  <a:effectLst/>
            </p:spPr>
          </p:sp>
          <p:sp>
            <p:nvSpPr>
              <p:cNvPr id="19" name="Oval 4"/>
              <p:cNvSpPr/>
              <p:nvPr/>
            </p:nvSpPr>
            <p:spPr>
              <a:xfrm>
                <a:off x="2422748" y="657432"/>
                <a:ext cx="1135732" cy="156470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algn="ctr" defTabSz="1567180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sz="3600" b="1" kern="0" dirty="0">
                    <a:solidFill>
                      <a:prstClr val="white"/>
                    </a:solidFill>
                    <a:latin typeface="Helvetica Light"/>
                    <a:sym typeface="Helvetica Light"/>
                  </a:rPr>
                  <a:t>Test</a:t>
                </a:r>
                <a:endParaRPr lang="en-US" sz="3600" b="1" kern="0" dirty="0">
                  <a:solidFill>
                    <a:prstClr val="white"/>
                  </a:solidFill>
                  <a:latin typeface="Helvetica Light"/>
                  <a:sym typeface="Helvetica Light"/>
                </a:endParaRPr>
              </a:p>
            </p:txBody>
          </p:sp>
        </p:grpSp>
        <p:sp>
          <p:nvSpPr>
            <p:cNvPr id="16" name="Oval 15"/>
            <p:cNvSpPr/>
            <p:nvPr/>
          </p:nvSpPr>
          <p:spPr>
            <a:xfrm>
              <a:off x="4895910" y="27448913"/>
              <a:ext cx="2318319" cy="2318319"/>
            </a:xfrm>
            <a:prstGeom prst="ellipse">
              <a:avLst/>
            </a:prstGeom>
            <a:gradFill flip="none" rotWithShape="1">
              <a:gsLst>
                <a:gs pos="0">
                  <a:srgbClr val="00882A"/>
                </a:gs>
                <a:gs pos="50000">
                  <a:srgbClr val="00882B">
                    <a:alpha val="81000"/>
                  </a:srgbClr>
                </a:gs>
                <a:gs pos="99000">
                  <a:srgbClr val="00882B">
                    <a:alpha val="17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</p:sp>
        <p:sp>
          <p:nvSpPr>
            <p:cNvPr id="17" name="Oval 4"/>
            <p:cNvSpPr/>
            <p:nvPr/>
          </p:nvSpPr>
          <p:spPr>
            <a:xfrm>
              <a:off x="5400661" y="27878341"/>
              <a:ext cx="1365210" cy="156470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567180" hangingPunct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en-US" sz="3600" b="1" kern="0" dirty="0">
                  <a:solidFill>
                    <a:prstClr val="white"/>
                  </a:solidFill>
                  <a:latin typeface="Helvetica Light"/>
                  <a:ea typeface="Helvetica Light"/>
                  <a:cs typeface="Helvetica Light"/>
                  <a:sym typeface="Helvetica Light"/>
                </a:rPr>
                <a:t>Train</a:t>
              </a:r>
              <a:endParaRPr lang="en-US" sz="3600" b="1" kern="0" dirty="0">
                <a:solidFill>
                  <a:prstClr val="white"/>
                </a:solidFill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graphicFrame>
        <p:nvGraphicFramePr>
          <p:cNvPr id="20" name="Diagram 19"/>
          <p:cNvGraphicFramePr/>
          <p:nvPr/>
        </p:nvGraphicFramePr>
        <p:xfrm>
          <a:off x="4447703" y="2869406"/>
          <a:ext cx="4191944" cy="217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966858" y="2516221"/>
            <a:ext cx="25622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700" dirty="0">
                <a:solidFill>
                  <a:prstClr val="black"/>
                </a:solidFill>
                <a:latin typeface="Calibri" panose="020F0502020204030204"/>
              </a:rPr>
              <a:t>Good Split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00758" y="2384659"/>
            <a:ext cx="25622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700" dirty="0">
                <a:solidFill>
                  <a:prstClr val="black"/>
                </a:solidFill>
                <a:latin typeface="Calibri" panose="020F0502020204030204"/>
              </a:rPr>
              <a:t>Bad Split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Define an Example?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82308" y="1742375"/>
            <a:ext cx="4375404" cy="144270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i="1"/>
            </a:lvl1pPr>
          </a:lstStyle>
          <a:p>
            <a:pPr algn="ctr" defTabSz="685800">
              <a:defRPr/>
            </a:pPr>
            <a:r>
              <a:rPr lang="en-US" sz="2250" dirty="0">
                <a:solidFill>
                  <a:prstClr val="black"/>
                </a:solidFill>
                <a:latin typeface="Calibri" panose="020F0502020204030204"/>
              </a:rPr>
              <a:t>how 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</a:rPr>
              <a:t>many people live in </a:t>
            </a:r>
            <a:r>
              <a:rPr lang="en-US" sz="2250" dirty="0" err="1">
                <a:solidFill>
                  <a:prstClr val="black"/>
                </a:solidFill>
                <a:latin typeface="Calibri" panose="020F0502020204030204"/>
              </a:rPr>
              <a:t>utah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</a:rPr>
              <a:t>?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>
              <a:defRPr/>
            </a:pPr>
            <a:r>
              <a:rPr lang="en-US" sz="2175" i="0" dirty="0">
                <a:solidFill>
                  <a:prstClr val="black"/>
                </a:solidFill>
                <a:latin typeface="Courier" charset="0"/>
              </a:rPr>
              <a:t>select population </a:t>
            </a:r>
            <a:endParaRPr lang="en-US" sz="2175" i="0" dirty="0">
              <a:solidFill>
                <a:prstClr val="black"/>
              </a:solidFill>
              <a:latin typeface="Courier" charset="0"/>
            </a:endParaRPr>
          </a:p>
          <a:p>
            <a:pPr defTabSz="685800">
              <a:defRPr/>
            </a:pPr>
            <a:r>
              <a:rPr lang="en-US" sz="2175" i="0" dirty="0">
                <a:solidFill>
                  <a:prstClr val="black"/>
                </a:solidFill>
                <a:latin typeface="Courier" charset="0"/>
              </a:rPr>
              <a:t>from state </a:t>
            </a:r>
            <a:endParaRPr lang="en-US" sz="2175" i="0" dirty="0">
              <a:solidFill>
                <a:prstClr val="black"/>
              </a:solidFill>
              <a:latin typeface="Courier" charset="0"/>
            </a:endParaRPr>
          </a:p>
          <a:p>
            <a:pPr defTabSz="685800">
              <a:defRPr/>
            </a:pPr>
            <a:r>
              <a:rPr lang="en-US" sz="2175" i="0" dirty="0">
                <a:solidFill>
                  <a:prstClr val="black"/>
                </a:solidFill>
                <a:latin typeface="Courier" charset="0"/>
              </a:rPr>
              <a:t>where </a:t>
            </a:r>
            <a:r>
              <a:rPr lang="en-US" sz="2175" i="0" dirty="0" err="1">
                <a:solidFill>
                  <a:prstClr val="black"/>
                </a:solidFill>
                <a:latin typeface="Courier" charset="0"/>
              </a:rPr>
              <a:t>state_name</a:t>
            </a:r>
            <a:r>
              <a:rPr lang="en-US" sz="2175" i="0" dirty="0">
                <a:solidFill>
                  <a:prstClr val="black"/>
                </a:solidFill>
                <a:latin typeface="Courier" charset="0"/>
              </a:rPr>
              <a:t> = “</a:t>
            </a:r>
            <a:r>
              <a:rPr lang="en-US" sz="2175" i="0" dirty="0" err="1">
                <a:solidFill>
                  <a:prstClr val="black"/>
                </a:solidFill>
                <a:latin typeface="Courier" charset="0"/>
              </a:rPr>
              <a:t>utah</a:t>
            </a:r>
            <a:r>
              <a:rPr lang="en-US" sz="2175" i="0" dirty="0">
                <a:solidFill>
                  <a:prstClr val="black"/>
                </a:solidFill>
                <a:latin typeface="Courier" charset="0"/>
              </a:rPr>
              <a:t>”</a:t>
            </a:r>
            <a:endParaRPr lang="en-US" sz="2175" i="0" dirty="0">
              <a:solidFill>
                <a:prstClr val="black"/>
              </a:solidFill>
              <a:latin typeface="Courie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2673" y="1742374"/>
            <a:ext cx="4375404" cy="178895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250" i="1" dirty="0">
                <a:solidFill>
                  <a:prstClr val="black"/>
                </a:solidFill>
                <a:latin typeface="Calibri" panose="020F0502020204030204"/>
              </a:rPr>
              <a:t>how many people are there in </a:t>
            </a:r>
            <a:r>
              <a:rPr lang="en-US" sz="2250" i="1" dirty="0" err="1">
                <a:solidFill>
                  <a:prstClr val="black"/>
                </a:solidFill>
                <a:latin typeface="Calibri" panose="020F0502020204030204"/>
              </a:rPr>
              <a:t>iowa</a:t>
            </a:r>
            <a:r>
              <a:rPr lang="en-US" sz="2250" i="1" dirty="0">
                <a:solidFill>
                  <a:prstClr val="black"/>
                </a:solidFill>
                <a:latin typeface="Calibri" panose="020F0502020204030204"/>
              </a:rPr>
              <a:t>?</a:t>
            </a:r>
            <a:endParaRPr lang="en-US" sz="2250" i="1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select population 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from state 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state_name</a:t>
            </a: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“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iowa</a:t>
            </a: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>
            <a:endCxn id="14" idx="4"/>
          </p:cNvCxnSpPr>
          <p:nvPr/>
        </p:nvCxnSpPr>
        <p:spPr>
          <a:xfrm flipV="1">
            <a:off x="5634990" y="1066336"/>
            <a:ext cx="0" cy="585437"/>
          </a:xfrm>
          <a:prstGeom prst="straightConnector1">
            <a:avLst/>
          </a:prstGeom>
          <a:noFill/>
          <a:ln w="76200">
            <a:solidFill>
              <a:schemeClr val="tx1"/>
            </a:solidFill>
            <a:tailEnd type="triangle"/>
          </a:ln>
          <a:effectLst/>
        </p:spPr>
      </p:cxnSp>
      <p:sp>
        <p:nvSpPr>
          <p:cNvPr id="6" name="TextBox 5"/>
          <p:cNvSpPr txBox="1"/>
          <p:nvPr/>
        </p:nvSpPr>
        <p:spPr>
          <a:xfrm>
            <a:off x="4567976" y="1651774"/>
            <a:ext cx="4375404" cy="144270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i="1"/>
            </a:lvl1pPr>
          </a:lstStyle>
          <a:p>
            <a:pPr algn="ctr" defTabSz="685800">
              <a:defRPr/>
            </a:pPr>
            <a:r>
              <a:rPr lang="en-US" sz="2250" dirty="0">
                <a:solidFill>
                  <a:prstClr val="black"/>
                </a:solidFill>
                <a:latin typeface="Calibri" panose="020F0502020204030204"/>
              </a:rPr>
              <a:t>how many people live in </a:t>
            </a:r>
            <a:r>
              <a:rPr lang="en-US" sz="2250" dirty="0" err="1">
                <a:solidFill>
                  <a:prstClr val="black"/>
                </a:solidFill>
                <a:latin typeface="Calibri" panose="020F0502020204030204"/>
              </a:rPr>
              <a:t>utah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</a:rPr>
              <a:t>?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</a:rPr>
              <a:t>select population </a:t>
            </a:r>
            <a:endParaRPr lang="en-US" sz="2175" dirty="0">
              <a:solidFill>
                <a:prstClr val="black"/>
              </a:solidFill>
              <a:latin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</a:rPr>
              <a:t>from state </a:t>
            </a:r>
            <a:endParaRPr lang="en-US" sz="2175" dirty="0">
              <a:solidFill>
                <a:prstClr val="black"/>
              </a:solidFill>
              <a:latin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</a:rPr>
              <a:t>where 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</a:rPr>
              <a:t>state_name</a:t>
            </a:r>
            <a:r>
              <a:rPr lang="en-US" sz="2175" dirty="0">
                <a:solidFill>
                  <a:prstClr val="black"/>
                </a:solidFill>
                <a:latin typeface="Courier" charset="0"/>
              </a:rPr>
              <a:t> = “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</a:rPr>
              <a:t>utah</a:t>
            </a:r>
            <a:r>
              <a:rPr lang="en-US" sz="2175" dirty="0">
                <a:solidFill>
                  <a:prstClr val="black"/>
                </a:solidFill>
                <a:latin typeface="Courier" charset="0"/>
              </a:rPr>
              <a:t>”</a:t>
            </a:r>
            <a:endParaRPr lang="en-US" sz="2175" dirty="0">
              <a:solidFill>
                <a:prstClr val="black"/>
              </a:solidFill>
              <a:latin typeface="Courier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0132" y="507076"/>
            <a:ext cx="1744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sz="2700" dirty="0">
                <a:solidFill>
                  <a:prstClr val="black"/>
                </a:solidFill>
                <a:latin typeface="Calibri" panose="020F0502020204030204"/>
              </a:rPr>
              <a:t>Question-Based Split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9" name="Straight Arrow Connector 8"/>
          <p:cNvCxnSpPr>
            <a:endCxn id="13" idx="4"/>
          </p:cNvCxnSpPr>
          <p:nvPr/>
        </p:nvCxnSpPr>
        <p:spPr>
          <a:xfrm flipV="1">
            <a:off x="3392012" y="1066800"/>
            <a:ext cx="0" cy="672641"/>
          </a:xfrm>
          <a:prstGeom prst="straightConnector1">
            <a:avLst/>
          </a:prstGeom>
          <a:noFill/>
          <a:ln w="76200">
            <a:solidFill>
              <a:schemeClr val="tx1"/>
            </a:solidFill>
            <a:tailEnd type="triangle"/>
          </a:ln>
          <a:effectLst/>
        </p:spPr>
      </p:cxnSp>
      <p:grpSp>
        <p:nvGrpSpPr>
          <p:cNvPr id="12" name="Group 11"/>
          <p:cNvGrpSpPr/>
          <p:nvPr/>
        </p:nvGrpSpPr>
        <p:grpSpPr>
          <a:xfrm>
            <a:off x="2569051" y="449116"/>
            <a:ext cx="3888899" cy="617684"/>
            <a:chOff x="3348669" y="90822"/>
            <a:chExt cx="5185198" cy="823578"/>
          </a:xfrm>
        </p:grpSpPr>
        <p:sp>
          <p:nvSpPr>
            <p:cNvPr id="13" name="Oval 12"/>
            <p:cNvSpPr/>
            <p:nvPr/>
          </p:nvSpPr>
          <p:spPr>
            <a:xfrm>
              <a:off x="3348669" y="91440"/>
              <a:ext cx="2194560" cy="82296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txBody>
            <a:bodyPr anchor="ctr"/>
            <a:lstStyle/>
            <a:p>
              <a:pPr algn="ctr" defTabSz="685800">
                <a:defRPr/>
              </a:pPr>
              <a:r>
                <a:rPr lang="en-US" sz="2700" dirty="0">
                  <a:solidFill>
                    <a:prstClr val="black"/>
                  </a:solidFill>
                  <a:latin typeface="Calibri" panose="020F0502020204030204"/>
                </a:rPr>
                <a:t>Train</a:t>
              </a:r>
              <a:endParaRPr lang="en-US" sz="27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6339307" y="90822"/>
              <a:ext cx="2194560" cy="82296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txBody>
            <a:bodyPr anchor="ctr"/>
            <a:lstStyle/>
            <a:p>
              <a:pPr algn="ctr" defTabSz="685800">
                <a:defRPr/>
              </a:pPr>
              <a:r>
                <a:rPr lang="en-US" sz="2700" dirty="0">
                  <a:solidFill>
                    <a:prstClr val="black"/>
                  </a:solidFill>
                  <a:latin typeface="Calibri" panose="020F0502020204030204"/>
                </a:rPr>
                <a:t>Test</a:t>
              </a:r>
              <a:endParaRPr lang="en-US" sz="27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422" y="3494540"/>
            <a:ext cx="1744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sz="2700" dirty="0">
                <a:solidFill>
                  <a:prstClr val="black"/>
                </a:solidFill>
                <a:latin typeface="Calibri" panose="020F0502020204030204"/>
              </a:rPr>
              <a:t>Query-Based Split</a:t>
            </a:r>
            <a:endParaRPr lang="en-US" sz="27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634579" y="3116321"/>
            <a:ext cx="411" cy="817382"/>
          </a:xfrm>
          <a:prstGeom prst="straightConnector1">
            <a:avLst/>
          </a:prstGeom>
          <a:noFill/>
          <a:ln w="76200">
            <a:solidFill>
              <a:schemeClr val="tx1"/>
            </a:solidFill>
            <a:tailEnd type="triangle"/>
          </a:ln>
          <a:effectLst/>
        </p:spPr>
      </p:cxnSp>
      <p:cxnSp>
        <p:nvCxnSpPr>
          <p:cNvPr id="11" name="Straight Arrow Connector 10"/>
          <p:cNvCxnSpPr>
            <a:endCxn id="18" idx="1"/>
          </p:cNvCxnSpPr>
          <p:nvPr/>
        </p:nvCxnSpPr>
        <p:spPr>
          <a:xfrm>
            <a:off x="3497224" y="3116321"/>
            <a:ext cx="1555847" cy="907772"/>
          </a:xfrm>
          <a:prstGeom prst="straightConnector1">
            <a:avLst/>
          </a:prstGeom>
          <a:noFill/>
          <a:ln w="76200">
            <a:solidFill>
              <a:schemeClr val="tx1"/>
            </a:solidFill>
            <a:tailEnd type="triangle"/>
          </a:ln>
          <a:effectLst/>
        </p:spPr>
      </p:cxnSp>
      <p:grpSp>
        <p:nvGrpSpPr>
          <p:cNvPr id="16" name="Group 15"/>
          <p:cNvGrpSpPr/>
          <p:nvPr/>
        </p:nvGrpSpPr>
        <p:grpSpPr>
          <a:xfrm>
            <a:off x="2569053" y="3933703"/>
            <a:ext cx="3888899" cy="617684"/>
            <a:chOff x="3348669" y="90822"/>
            <a:chExt cx="5185198" cy="823578"/>
          </a:xfrm>
        </p:grpSpPr>
        <p:sp>
          <p:nvSpPr>
            <p:cNvPr id="17" name="Oval 16"/>
            <p:cNvSpPr/>
            <p:nvPr/>
          </p:nvSpPr>
          <p:spPr>
            <a:xfrm>
              <a:off x="3348669" y="91440"/>
              <a:ext cx="2194560" cy="82296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txBody>
            <a:bodyPr anchor="ctr"/>
            <a:lstStyle/>
            <a:p>
              <a:pPr algn="ctr" defTabSz="685800">
                <a:defRPr/>
              </a:pPr>
              <a:r>
                <a:rPr lang="en-US" sz="2700" dirty="0">
                  <a:solidFill>
                    <a:prstClr val="black"/>
                  </a:solidFill>
                  <a:latin typeface="Calibri" panose="020F0502020204030204"/>
                </a:rPr>
                <a:t>Train</a:t>
              </a:r>
              <a:endParaRPr lang="en-US" sz="27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6339307" y="90822"/>
              <a:ext cx="2194560" cy="82296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txBody>
            <a:bodyPr anchor="ctr"/>
            <a:lstStyle/>
            <a:p>
              <a:pPr algn="ctr" defTabSz="685800">
                <a:defRPr/>
              </a:pPr>
              <a:r>
                <a:rPr lang="en-US" sz="2700" dirty="0">
                  <a:solidFill>
                    <a:prstClr val="black"/>
                  </a:solidFill>
                  <a:latin typeface="Calibri" panose="020F0502020204030204"/>
                </a:rPr>
                <a:t>Test</a:t>
              </a:r>
              <a:endParaRPr lang="en-US" sz="27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8342" y="1651774"/>
            <a:ext cx="4479634" cy="144270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250" i="1" dirty="0">
                <a:solidFill>
                  <a:prstClr val="black"/>
                </a:solidFill>
                <a:latin typeface="Calibri" panose="020F0502020204030204"/>
              </a:rPr>
              <a:t>how many people are there in </a:t>
            </a:r>
            <a:r>
              <a:rPr lang="en-US" sz="2250" i="1" dirty="0" err="1">
                <a:solidFill>
                  <a:prstClr val="black"/>
                </a:solidFill>
                <a:latin typeface="Calibri" panose="020F0502020204030204"/>
              </a:rPr>
              <a:t>iowa</a:t>
            </a:r>
            <a:r>
              <a:rPr lang="en-US" sz="2250" i="1" dirty="0">
                <a:solidFill>
                  <a:prstClr val="black"/>
                </a:solidFill>
                <a:latin typeface="Calibri" panose="020F0502020204030204"/>
              </a:rPr>
              <a:t>?</a:t>
            </a:r>
            <a:endParaRPr lang="en-US" sz="2250" i="1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select population 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from state 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defTabSz="685800">
              <a:defRPr/>
            </a:pP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state_name</a:t>
            </a: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“</a:t>
            </a:r>
            <a:r>
              <a:rPr lang="en-US" sz="2175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iowa</a:t>
            </a:r>
            <a:r>
              <a:rPr lang="en-US" sz="2175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  <a:endParaRPr lang="en-US" sz="2175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>
            <a:spLocks noGrp="1"/>
          </p:cNvSpPr>
          <p:nvPr>
            <p:ph idx="1"/>
          </p:nvPr>
        </p:nvSpPr>
        <p:spPr>
          <a:xfrm>
            <a:off x="0" y="1279650"/>
            <a:ext cx="9144000" cy="306635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42900">
              <a:lnSpc>
                <a:spcPct val="114000"/>
              </a:lnSpc>
              <a:buSzPts val="1800"/>
            </a:pPr>
            <a:r>
              <a:rPr lang="en-GB" sz="2400" b="1" dirty="0">
                <a:solidFill>
                  <a:schemeClr val="tx1"/>
                </a:solidFill>
              </a:rPr>
              <a:t>Why Question-based split -&gt; query-based split matters?</a:t>
            </a:r>
            <a:endParaRPr sz="2400" b="1"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sz="2400" dirty="0">
                <a:solidFill>
                  <a:schemeClr val="tx1"/>
                </a:solidFill>
              </a:rPr>
              <a:t>The text-to-SQL </a:t>
            </a:r>
            <a:r>
              <a:rPr lang="en-GB" sz="2400" dirty="0">
                <a:solidFill>
                  <a:schemeClr val="tx1"/>
                </a:solidFill>
              </a:rPr>
              <a:t>translation </a:t>
            </a:r>
            <a:r>
              <a:rPr lang="en-GB" sz="2400" dirty="0">
                <a:solidFill>
                  <a:schemeClr val="tx1"/>
                </a:solidFill>
              </a:rPr>
              <a:t>problem becomes a simpler classification problem if you have exactly the same SQL labels in the train and test splits.</a:t>
            </a:r>
            <a:endParaRPr sz="2400"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sz="2400" b="1" dirty="0">
                <a:solidFill>
                  <a:schemeClr val="tx1"/>
                </a:solidFill>
              </a:rPr>
              <a:t>Simpler classification problem: </a:t>
            </a:r>
            <a:endParaRPr sz="2400" dirty="0">
              <a:solidFill>
                <a:schemeClr val="tx1"/>
              </a:solidFill>
            </a:endParaRPr>
          </a:p>
          <a:p>
            <a:pPr lvl="2" indent="-342900">
              <a:spcBef>
                <a:spcPts val="0"/>
              </a:spcBef>
              <a:buSzPts val="1800"/>
            </a:pPr>
            <a:r>
              <a:rPr lang="en-GB" sz="2400" dirty="0">
                <a:solidFill>
                  <a:schemeClr val="tx1"/>
                </a:solidFill>
              </a:rPr>
              <a:t>input is natural language questions, </a:t>
            </a:r>
            <a:endParaRPr sz="2400" dirty="0">
              <a:solidFill>
                <a:schemeClr val="tx1"/>
              </a:solidFill>
            </a:endParaRPr>
          </a:p>
          <a:p>
            <a:pPr lvl="2" indent="-342900">
              <a:spcBef>
                <a:spcPts val="0"/>
              </a:spcBef>
              <a:buSzPts val="1800"/>
            </a:pPr>
            <a:r>
              <a:rPr lang="en-GB" sz="2400" dirty="0">
                <a:solidFill>
                  <a:schemeClr val="tx1"/>
                </a:solidFill>
              </a:rPr>
              <a:t>output classes are all unique SQL queries </a:t>
            </a:r>
            <a:r>
              <a:rPr lang="en-GB" sz="2400" dirty="0">
                <a:solidFill>
                  <a:schemeClr val="tx1"/>
                </a:solidFill>
              </a:rPr>
              <a:t>appearing </a:t>
            </a:r>
            <a:r>
              <a:rPr lang="en-GB" sz="2400" dirty="0">
                <a:solidFill>
                  <a:schemeClr val="tx1"/>
                </a:solidFill>
              </a:rPr>
              <a:t>in your train/test</a:t>
            </a:r>
            <a:endParaRPr sz="2400" b="1"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sz="2400" dirty="0">
                <a:solidFill>
                  <a:schemeClr val="tx1"/>
                </a:solidFill>
              </a:rPr>
              <a:t>Query-based split </a:t>
            </a:r>
            <a:r>
              <a:rPr lang="en-GB" sz="2400" dirty="0">
                <a:solidFill>
                  <a:schemeClr val="tx1"/>
                </a:solidFill>
              </a:rPr>
              <a:t>avoids </a:t>
            </a:r>
            <a:r>
              <a:rPr lang="en-GB" sz="2400" dirty="0">
                <a:solidFill>
                  <a:schemeClr val="tx1"/>
                </a:solidFill>
              </a:rPr>
              <a:t>this kind of </a:t>
            </a:r>
            <a:r>
              <a:rPr lang="en-GB" sz="2400" dirty="0" smtClean="0">
                <a:solidFill>
                  <a:schemeClr val="tx1"/>
                </a:solidFill>
              </a:rPr>
              <a:t>cheating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202" name="Google Shape;202;p31"/>
          <p:cNvSpPr txBox="1"/>
          <p:nvPr/>
        </p:nvSpPr>
        <p:spPr>
          <a:xfrm>
            <a:off x="6484550" y="4764296"/>
            <a:ext cx="2312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GB" sz="1000" i="1" kern="0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https://arxiv.org/abs/1806.09029</a:t>
            </a:r>
            <a:endParaRPr sz="1000" kern="0" dirty="0">
              <a:solidFill>
                <a:srgbClr val="1155CC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4000" y="182337"/>
            <a:ext cx="8432800" cy="701843"/>
          </a:xfrm>
        </p:spPr>
        <p:txBody>
          <a:bodyPr/>
          <a:lstStyle/>
          <a:p>
            <a:r>
              <a:rPr lang="en-US" dirty="0"/>
              <a:t>Prior Work: Improving Text-to-SQL Evaluation Methodology 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Seq2SQL data </a:t>
            </a:r>
            <a:r>
              <a:rPr lang="en-GB" dirty="0" smtClean="0"/>
              <a:t>– WikiSQL </a:t>
            </a:r>
            <a:r>
              <a:rPr lang="en-GB" dirty="0" smtClean="0"/>
              <a:t>(Salesforce</a:t>
            </a:r>
            <a:r>
              <a:rPr lang="en-GB" dirty="0" smtClean="0"/>
              <a:t>)</a:t>
            </a:r>
            <a:endParaRPr dirty="0"/>
          </a:p>
        </p:txBody>
      </p:sp>
      <p:sp>
        <p:nvSpPr>
          <p:cNvPr id="227" name="Google Shape;227;p35"/>
          <p:cNvSpPr txBox="1">
            <a:spLocks noGrp="1"/>
          </p:cNvSpPr>
          <p:nvPr>
            <p:ph idx="1"/>
          </p:nvPr>
        </p:nvSpPr>
        <p:spPr>
          <a:xfrm>
            <a:off x="131864" y="1736851"/>
            <a:ext cx="8739762" cy="270299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42900">
              <a:lnSpc>
                <a:spcPct val="114000"/>
              </a:lnSpc>
              <a:buSzPts val="1800"/>
            </a:pPr>
            <a:r>
              <a:rPr lang="en-GB" sz="2400" b="1" dirty="0">
                <a:solidFill>
                  <a:schemeClr val="tx1"/>
                </a:solidFill>
              </a:rPr>
              <a:t>The first realistic seq2SQL task definition on the top of WikiSQL makes it the most popular seq2SQL dataset</a:t>
            </a:r>
            <a:endParaRPr sz="2400" b="1"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sz="2400" dirty="0">
                <a:solidFill>
                  <a:schemeClr val="tx1"/>
                </a:solidFill>
              </a:rPr>
              <a:t>Databases in the test set do not appear in the train/dev set, which requires model to generalize to new databases</a:t>
            </a:r>
            <a:endParaRPr sz="2400"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sz="2400" u="sng" dirty="0">
                <a:solidFill>
                  <a:schemeClr val="tx1"/>
                </a:solidFill>
                <a:hlinkClick r:id="rId1"/>
              </a:rPr>
              <a:t>https://github.com/salesforce/WikiSQL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endParaRPr sz="2400" dirty="0">
              <a:solidFill>
                <a:schemeClr val="tx1"/>
              </a:solidFill>
            </a:endParaRPr>
          </a:p>
          <a:p>
            <a:pPr marL="0" indent="0">
              <a:lnSpc>
                <a:spcPct val="114000"/>
              </a:lnSpc>
              <a:buNone/>
            </a:pP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Seq2SQL data </a:t>
            </a:r>
            <a:r>
              <a:rPr lang="en-GB" dirty="0" smtClean="0"/>
              <a:t>– WikiSQL (Salesforce paper)</a:t>
            </a:r>
            <a:endParaRPr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idx="1"/>
          </p:nvPr>
        </p:nvSpPr>
        <p:spPr>
          <a:xfrm>
            <a:off x="77821" y="1561753"/>
            <a:ext cx="8959175" cy="270299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42900">
              <a:lnSpc>
                <a:spcPct val="114000"/>
              </a:lnSpc>
              <a:buSzPts val="1800"/>
            </a:pPr>
            <a:r>
              <a:rPr lang="en-GB" sz="2000" b="1" dirty="0">
                <a:solidFill>
                  <a:schemeClr val="tx1"/>
                </a:solidFill>
              </a:rPr>
              <a:t>WikiSQL - Pros</a:t>
            </a:r>
            <a:endParaRPr sz="2000" b="1"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dirty="0">
                <a:solidFill>
                  <a:schemeClr val="tx1"/>
                </a:solidFill>
              </a:rPr>
              <a:t>The number of SQL queries and databases is huge (&gt;</a:t>
            </a:r>
            <a:r>
              <a:rPr lang="en-GB" dirty="0">
                <a:solidFill>
                  <a:schemeClr val="tx1"/>
                </a:solidFill>
              </a:rPr>
              <a:t>20,000</a:t>
            </a:r>
            <a:r>
              <a:rPr lang="en-GB" dirty="0">
                <a:solidFill>
                  <a:schemeClr val="tx1"/>
                </a:solidFill>
              </a:rPr>
              <a:t>)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dirty="0">
                <a:solidFill>
                  <a:schemeClr val="tx1"/>
                </a:solidFill>
              </a:rPr>
              <a:t>Databases in the test set do not appear in the train/dev set, which requires model to generalize to new </a:t>
            </a:r>
            <a:r>
              <a:rPr lang="en-GB" dirty="0" smtClean="0">
                <a:solidFill>
                  <a:schemeClr val="tx1"/>
                </a:solidFill>
              </a:rPr>
              <a:t>databases</a:t>
            </a:r>
            <a:endParaRPr dirty="0">
              <a:solidFill>
                <a:schemeClr val="tx1"/>
              </a:solidFill>
            </a:endParaRPr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b="1" dirty="0">
                <a:solidFill>
                  <a:schemeClr val="tx1"/>
                </a:solidFill>
              </a:rPr>
              <a:t>WikiSQL - Cons</a:t>
            </a:r>
            <a:endParaRPr sz="2000" b="1"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dirty="0">
                <a:solidFill>
                  <a:schemeClr val="tx1"/>
                </a:solidFill>
              </a:rPr>
              <a:t>SQL queries are generated by templates and paraphrased by Turkers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dirty="0">
                <a:solidFill>
                  <a:schemeClr val="tx1"/>
                </a:solidFill>
              </a:rPr>
              <a:t>All databases have only one table - not </a:t>
            </a:r>
            <a:r>
              <a:rPr lang="en-GB" dirty="0">
                <a:solidFill>
                  <a:schemeClr val="tx1"/>
                </a:solidFill>
              </a:rPr>
              <a:t>a full relational </a:t>
            </a:r>
            <a:r>
              <a:rPr lang="en-GB" dirty="0">
                <a:solidFill>
                  <a:schemeClr val="tx1"/>
                </a:solidFill>
              </a:rPr>
              <a:t>database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GB" dirty="0">
                <a:solidFill>
                  <a:schemeClr val="tx1"/>
                </a:solidFill>
              </a:rPr>
              <a:t>SQL only contains SELECT and WHERE. </a:t>
            </a:r>
            <a:r>
              <a:rPr lang="en-GB" dirty="0">
                <a:solidFill>
                  <a:schemeClr val="tx1"/>
                </a:solidFill>
              </a:rPr>
              <a:t>No GROUP BY/Nested </a:t>
            </a:r>
            <a:r>
              <a:rPr lang="en-GB" dirty="0">
                <a:solidFill>
                  <a:schemeClr val="tx1"/>
                </a:solidFill>
              </a:rPr>
              <a:t>queries etc</a:t>
            </a:r>
            <a:r>
              <a:rPr lang="en-GB" dirty="0" smtClean="0">
                <a:solidFill>
                  <a:schemeClr val="tx1"/>
                </a:solidFill>
              </a:rPr>
              <a:t>.</a:t>
            </a:r>
            <a:endParaRPr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Seq2SQL data - Spider</a:t>
            </a:r>
            <a:endParaRPr lang="en-GB"/>
          </a:p>
        </p:txBody>
      </p:sp>
      <p:sp>
        <p:nvSpPr>
          <p:cNvPr id="233" name="Google Shape;233;p3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42900">
              <a:lnSpc>
                <a:spcPct val="114000"/>
              </a:lnSpc>
              <a:buSzPts val="1800"/>
            </a:pPr>
            <a:r>
              <a:rPr lang="en-GB" sz="1800" dirty="0">
                <a:solidFill>
                  <a:schemeClr val="tx1"/>
                </a:solidFill>
              </a:rPr>
              <a:t>WikiSQL is great. But </a:t>
            </a:r>
            <a:r>
              <a:rPr lang="en-US" sz="1800" dirty="0">
                <a:solidFill>
                  <a:schemeClr val="tx1"/>
                </a:solidFill>
              </a:rPr>
              <a:t>it has limited</a:t>
            </a:r>
            <a:endParaRPr lang="en-US" sz="1800" dirty="0">
              <a:solidFill>
                <a:schemeClr val="tx1"/>
              </a:solidFill>
            </a:endParaRPr>
          </a:p>
          <a:p>
            <a:pPr indent="0">
              <a:lnSpc>
                <a:spcPct val="114000"/>
              </a:lnSpc>
              <a:buNone/>
            </a:pPr>
            <a:r>
              <a:rPr lang="en-GB" sz="1800" dirty="0">
                <a:solidFill>
                  <a:schemeClr val="tx1"/>
                </a:solidFill>
              </a:rPr>
              <a:t>SQL coverage</a:t>
            </a:r>
            <a:r>
              <a:rPr lang="en-US" sz="1800" dirty="0">
                <a:solidFill>
                  <a:schemeClr val="tx1"/>
                </a:solidFill>
              </a:rPr>
              <a:t> and a very simple</a:t>
            </a:r>
            <a:endParaRPr lang="en-US" sz="1800" dirty="0">
              <a:solidFill>
                <a:schemeClr val="tx1"/>
              </a:solidFill>
            </a:endParaRPr>
          </a:p>
          <a:p>
            <a:pPr indent="0">
              <a:lnSpc>
                <a:spcPct val="114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schema</a:t>
            </a:r>
            <a:r>
              <a:rPr lang="en-GB" sz="1800" dirty="0">
                <a:solidFill>
                  <a:schemeClr val="tx1"/>
                </a:solidFill>
              </a:rPr>
              <a:t>, </a:t>
            </a:r>
            <a:r>
              <a:rPr lang="en-GB" sz="1800" dirty="0">
                <a:solidFill>
                  <a:schemeClr val="tx1"/>
                </a:solidFill>
              </a:rPr>
              <a:t>which makes the </a:t>
            </a:r>
            <a:endParaRPr sz="1800" dirty="0">
              <a:solidFill>
                <a:schemeClr val="tx1"/>
              </a:solidFill>
            </a:endParaRPr>
          </a:p>
          <a:p>
            <a:pPr indent="0">
              <a:lnSpc>
                <a:spcPct val="114000"/>
              </a:lnSpc>
              <a:buNone/>
            </a:pPr>
            <a:r>
              <a:rPr lang="en-GB" sz="1800" dirty="0">
                <a:solidFill>
                  <a:schemeClr val="tx1"/>
                </a:solidFill>
              </a:rPr>
              <a:t>task simple and less interesting</a:t>
            </a:r>
            <a:endParaRPr sz="1800" dirty="0">
              <a:solidFill>
                <a:schemeClr val="tx1"/>
              </a:solidFill>
            </a:endParaRPr>
          </a:p>
          <a:p>
            <a:pPr indent="0">
              <a:lnSpc>
                <a:spcPct val="114000"/>
              </a:lnSpc>
              <a:buNone/>
            </a:pPr>
            <a:endParaRPr sz="1800" dirty="0">
              <a:solidFill>
                <a:schemeClr val="tx1"/>
              </a:solidFill>
            </a:endParaRPr>
          </a:p>
          <a:p>
            <a:pPr marL="0" indent="0">
              <a:lnSpc>
                <a:spcPct val="114000"/>
              </a:lnSpc>
              <a:buNone/>
            </a:pP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643900" y="942401"/>
            <a:ext cx="4384302" cy="40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031132" y="4464996"/>
            <a:ext cx="1621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[Yu et al. 2018]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Seq2SQL data - Yale Spider</a:t>
            </a:r>
            <a:endParaRPr lang="en-GB"/>
          </a:p>
        </p:txBody>
      </p:sp>
      <p:sp>
        <p:nvSpPr>
          <p:cNvPr id="240" name="Google Shape;240;p37"/>
          <p:cNvSpPr txBox="1">
            <a:spLocks noGrp="1"/>
          </p:cNvSpPr>
          <p:nvPr>
            <p:ph idx="1"/>
          </p:nvPr>
        </p:nvSpPr>
        <p:spPr>
          <a:xfrm>
            <a:off x="457200" y="1322962"/>
            <a:ext cx="8229600" cy="333088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42900">
              <a:lnSpc>
                <a:spcPct val="114000"/>
              </a:lnSpc>
              <a:buSzPts val="1800"/>
            </a:pPr>
            <a:r>
              <a:rPr lang="en-GB" sz="2000" dirty="0">
                <a:solidFill>
                  <a:schemeClr val="tx1"/>
                </a:solidFill>
              </a:rPr>
              <a:t>SQL labels cover almost all important SQL components</a:t>
            </a:r>
            <a:endParaRPr sz="2000" dirty="0">
              <a:solidFill>
                <a:schemeClr val="tx1"/>
              </a:solidFill>
            </a:endParaRPr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dirty="0">
                <a:solidFill>
                  <a:schemeClr val="tx1"/>
                </a:solidFill>
              </a:rPr>
              <a:t>Each database has multiple tables and several foreign keys</a:t>
            </a:r>
            <a:endParaRPr sz="2000" dirty="0">
              <a:solidFill>
                <a:schemeClr val="tx1"/>
              </a:solidFill>
            </a:endParaRPr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dirty="0">
                <a:solidFill>
                  <a:schemeClr val="tx1"/>
                </a:solidFill>
              </a:rPr>
              <a:t>It is currently </a:t>
            </a:r>
            <a:r>
              <a:rPr lang="en-GB" sz="2000" b="1" dirty="0">
                <a:solidFill>
                  <a:schemeClr val="tx1"/>
                </a:solidFill>
              </a:rPr>
              <a:t>the only </a:t>
            </a:r>
            <a:r>
              <a:rPr lang="en-GB" sz="2000" dirty="0">
                <a:solidFill>
                  <a:schemeClr val="tx1"/>
                </a:solidFill>
              </a:rPr>
              <a:t>large-scale </a:t>
            </a:r>
            <a:r>
              <a:rPr lang="en-GB" sz="2000" b="1" i="1" dirty="0">
                <a:solidFill>
                  <a:schemeClr val="tx1"/>
                </a:solidFill>
              </a:rPr>
              <a:t>complex and cross-domain</a:t>
            </a:r>
            <a:r>
              <a:rPr lang="en-GB" sz="2000" dirty="0">
                <a:solidFill>
                  <a:schemeClr val="tx1"/>
                </a:solidFill>
              </a:rPr>
              <a:t> semantic parsing and text-to-SQL dataset! </a:t>
            </a:r>
            <a:endParaRPr sz="2000" dirty="0">
              <a:solidFill>
                <a:schemeClr val="tx1"/>
              </a:solidFill>
            </a:endParaRPr>
          </a:p>
          <a:p>
            <a:pPr indent="-342900">
              <a:lnSpc>
                <a:spcPct val="114000"/>
              </a:lnSpc>
              <a:buSzPts val="1800"/>
            </a:pPr>
            <a:r>
              <a:rPr lang="en-GB" sz="2000" b="1" dirty="0">
                <a:solidFill>
                  <a:schemeClr val="tx1"/>
                </a:solidFill>
              </a:rPr>
              <a:t>Check it out!!!</a:t>
            </a:r>
            <a:endParaRPr sz="2000" b="1"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u="sng" dirty="0">
                <a:solidFill>
                  <a:schemeClr val="tx1"/>
                </a:solidFill>
                <a:hlinkClick r:id="rId1"/>
              </a:rPr>
              <a:t>Our Blog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u="sng" dirty="0">
                <a:solidFill>
                  <a:schemeClr val="tx1"/>
                </a:solidFill>
                <a:hlinkClick r:id="rId2"/>
              </a:rPr>
              <a:t>Project Page</a:t>
            </a:r>
            <a:r>
              <a:rPr lang="en-GB" dirty="0">
                <a:solidFill>
                  <a:schemeClr val="tx1"/>
                </a:solidFill>
              </a:rPr>
              <a:t>: </a:t>
            </a:r>
            <a:r>
              <a:rPr lang="en-GB" u="sng" dirty="0">
                <a:solidFill>
                  <a:schemeClr val="tx1"/>
                </a:solidFill>
                <a:hlinkClick r:id="rId2"/>
              </a:rPr>
              <a:t>https://yale-lily.github.io/spider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lnSpc>
                <a:spcPct val="114000"/>
              </a:lnSpc>
              <a:spcBef>
                <a:spcPts val="0"/>
              </a:spcBef>
              <a:buSzPts val="1800"/>
            </a:pPr>
            <a:r>
              <a:rPr lang="en-GB" u="sng" dirty="0">
                <a:solidFill>
                  <a:schemeClr val="tx1"/>
                </a:solidFill>
                <a:hlinkClick r:id="rId3"/>
              </a:rPr>
              <a:t>Github Page</a:t>
            </a:r>
            <a:r>
              <a:rPr lang="en-GB" dirty="0">
                <a:solidFill>
                  <a:schemeClr val="tx1"/>
                </a:solidFill>
              </a:rPr>
              <a:t>:</a:t>
            </a:r>
            <a:r>
              <a:rPr lang="en-GB" u="sng" dirty="0">
                <a:solidFill>
                  <a:schemeClr val="tx1"/>
                </a:solidFill>
              </a:rPr>
              <a:t> </a:t>
            </a:r>
            <a:r>
              <a:rPr lang="en-GB" u="sng" dirty="0">
                <a:solidFill>
                  <a:schemeClr val="tx1"/>
                </a:solidFill>
                <a:hlinkClick r:id="rId3"/>
              </a:rPr>
              <a:t>https://github.com/taoyds/spider</a:t>
            </a:r>
            <a:endParaRPr u="sng" dirty="0">
              <a:solidFill>
                <a:schemeClr val="tx1"/>
              </a:solidFill>
            </a:endParaRPr>
          </a:p>
          <a:p>
            <a:pPr marL="0" indent="0">
              <a:lnSpc>
                <a:spcPct val="114000"/>
              </a:lnSpc>
              <a:buNone/>
            </a:pPr>
            <a:endParaRPr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Propositional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1753"/>
            <a:ext cx="8229600" cy="290688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Pros</a:t>
            </a:r>
            <a:endParaRPr lang="en-US" sz="2800" dirty="0" smtClean="0"/>
          </a:p>
          <a:p>
            <a:pPr lvl="1"/>
            <a:r>
              <a:rPr lang="en-US" sz="2400" dirty="0" smtClean="0"/>
              <a:t>Compositional</a:t>
            </a:r>
            <a:endParaRPr lang="en-US" sz="2400" dirty="0" smtClean="0"/>
          </a:p>
          <a:p>
            <a:pPr lvl="1"/>
            <a:r>
              <a:rPr lang="en-US" sz="2400" dirty="0" smtClean="0"/>
              <a:t>Declarative</a:t>
            </a:r>
            <a:endParaRPr lang="en-US" sz="2400" dirty="0" smtClean="0"/>
          </a:p>
          <a:p>
            <a:r>
              <a:rPr lang="en-US" sz="2800" dirty="0" smtClean="0"/>
              <a:t>Cons</a:t>
            </a:r>
            <a:endParaRPr lang="en-US" sz="2800" dirty="0" smtClean="0"/>
          </a:p>
          <a:p>
            <a:pPr lvl="1"/>
            <a:r>
              <a:rPr lang="en-US" sz="2400" dirty="0" smtClean="0"/>
              <a:t>Limited expressive power</a:t>
            </a:r>
            <a:endParaRPr lang="en-US" sz="2400" dirty="0" smtClean="0"/>
          </a:p>
          <a:p>
            <a:pPr lvl="1"/>
            <a:r>
              <a:rPr lang="en-US" sz="2400" dirty="0" smtClean="0"/>
              <a:t>Represents facts</a:t>
            </a:r>
            <a:endParaRPr lang="en-US" sz="2400" dirty="0" smtClean="0"/>
          </a:p>
          <a:p>
            <a:pPr marL="0" indent="0">
              <a:buNone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705" y="1768023"/>
            <a:ext cx="2900363" cy="20716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679" y="1896611"/>
            <a:ext cx="3157538" cy="1943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872" y="1768024"/>
            <a:ext cx="2964656" cy="199310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Difficulty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2429" y="1163097"/>
            <a:ext cx="8535737" cy="3302621"/>
          </a:xfrm>
        </p:spPr>
        <p:txBody>
          <a:bodyPr/>
          <a:lstStyle/>
          <a:p>
            <a:r>
              <a:rPr lang="en-US" sz="18000" dirty="0" smtClean="0">
                <a:latin typeface="Rockwell Extra Bold" panose="02060903040505020403" pitchFamily="18" charset="0"/>
              </a:rPr>
              <a:t>NLP</a:t>
            </a:r>
            <a:endParaRPr lang="en-US" sz="18000" dirty="0">
              <a:latin typeface="Rockwell Extra Bold" panose="020609030405050204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Used to represent</a:t>
            </a:r>
            <a:endParaRPr lang="en-US" sz="3200" dirty="0" smtClean="0"/>
          </a:p>
          <a:p>
            <a:pPr lvl="1"/>
            <a:r>
              <a:rPr lang="en-US" sz="2800" dirty="0" smtClean="0"/>
              <a:t>Objects – Martin the cat</a:t>
            </a:r>
            <a:endParaRPr lang="en-US" sz="2800" dirty="0" smtClean="0"/>
          </a:p>
          <a:p>
            <a:pPr lvl="1"/>
            <a:r>
              <a:rPr lang="en-US" sz="2800" dirty="0" smtClean="0"/>
              <a:t>Relations – Martin and Moses are brothers</a:t>
            </a:r>
            <a:endParaRPr lang="en-US" sz="2800" dirty="0" smtClean="0"/>
          </a:p>
          <a:p>
            <a:pPr lvl="1"/>
            <a:r>
              <a:rPr lang="en-US" sz="2800" dirty="0" smtClean="0"/>
              <a:t>Functions – Martin’s age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M-coursera-052814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Microsoft Sans Serif"/>
        <a:ea typeface=""/>
        <a:cs typeface="Microsoft Sans Serif"/>
      </a:majorFont>
      <a:minorFont>
        <a:latin typeface="Microsoft Sans Serif"/>
        <a:ea typeface=""/>
        <a:cs typeface="Microsoft Sans Serif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UM-coursera-052814</Template>
  <TotalTime>0</TotalTime>
  <Words>11683</Words>
  <Application>WPS Presentation</Application>
  <PresentationFormat>On-screen Show (16:9)</PresentationFormat>
  <Paragraphs>1009</Paragraphs>
  <Slides>81</Slides>
  <Notes>18</Notes>
  <HiddenSlides>2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81</vt:i4>
      </vt:variant>
    </vt:vector>
  </HeadingPairs>
  <TitlesOfParts>
    <vt:vector size="113" baseType="lpstr">
      <vt:lpstr>Arial</vt:lpstr>
      <vt:lpstr>宋体</vt:lpstr>
      <vt:lpstr>Wingdings</vt:lpstr>
      <vt:lpstr>Arial</vt:lpstr>
      <vt:lpstr>Lucida Grande</vt:lpstr>
      <vt:lpstr>Georgia</vt:lpstr>
      <vt:lpstr>Helvetica Light</vt:lpstr>
      <vt:lpstr>Microsoft Sans Serif</vt:lpstr>
      <vt:lpstr>Rockwell Extra Bold</vt:lpstr>
      <vt:lpstr>苹方-简</vt:lpstr>
      <vt:lpstr>Courier New</vt:lpstr>
      <vt:lpstr>Times New Roman</vt:lpstr>
      <vt:lpstr>Times New Roman</vt:lpstr>
      <vt:lpstr>Symbol</vt:lpstr>
      <vt:lpstr>Kingsoft Sign</vt:lpstr>
      <vt:lpstr>Helvetica</vt:lpstr>
      <vt:lpstr>Calibri</vt:lpstr>
      <vt:lpstr>Helvetica Neue</vt:lpstr>
      <vt:lpstr>Courier</vt:lpstr>
      <vt:lpstr>Lato</vt:lpstr>
      <vt:lpstr>Thonburi</vt:lpstr>
      <vt:lpstr>微软雅黑</vt:lpstr>
      <vt:lpstr>汉仪旗黑</vt:lpstr>
      <vt:lpstr>汉仪书宋二KW</vt:lpstr>
      <vt:lpstr>宋体</vt:lpstr>
      <vt:lpstr>Arial Unicode MS</vt:lpstr>
      <vt:lpstr>Arial Unicode MS</vt:lpstr>
      <vt:lpstr>Math1</vt:lpstr>
      <vt:lpstr>Math C</vt:lpstr>
      <vt:lpstr>Math B</vt:lpstr>
      <vt:lpstr>UM-coursera-052814</vt:lpstr>
      <vt:lpstr>Custom Design</vt:lpstr>
      <vt:lpstr>Introduction to NLP</vt:lpstr>
      <vt:lpstr>Introduction to NLP</vt:lpstr>
      <vt:lpstr>Semantics</vt:lpstr>
      <vt:lpstr>Semantics</vt:lpstr>
      <vt:lpstr>What about (English) sentences?</vt:lpstr>
      <vt:lpstr>Representing Meaning</vt:lpstr>
      <vt:lpstr>PowerPoint 演示文稿</vt:lpstr>
      <vt:lpstr>Properties of Propositional Logic</vt:lpstr>
      <vt:lpstr>First Order Logic</vt:lpstr>
      <vt:lpstr>First Order Logic</vt:lpstr>
      <vt:lpstr>Common Mistake (1)</vt:lpstr>
      <vt:lpstr>Common Mistake (2)</vt:lpstr>
      <vt:lpstr>First Order Logic</vt:lpstr>
      <vt:lpstr>First Order Logic</vt:lpstr>
      <vt:lpstr>PowerPoint 演示文稿</vt:lpstr>
      <vt:lpstr>PowerPoint 演示文稿</vt:lpstr>
      <vt:lpstr>PowerPoint 演示文稿</vt:lpstr>
      <vt:lpstr>PowerPoint 演示文稿</vt:lpstr>
      <vt:lpstr>Solutions</vt:lpstr>
      <vt:lpstr>Types</vt:lpstr>
      <vt:lpstr>Lambda Expressions</vt:lpstr>
      <vt:lpstr>Lambda Expressions</vt:lpstr>
      <vt:lpstr>Lambda Expressions</vt:lpstr>
      <vt:lpstr>Example</vt:lpstr>
      <vt:lpstr>Example</vt:lpstr>
      <vt:lpstr>Semantic Parsing (preview)</vt:lpstr>
      <vt:lpstr>Semantic Parsing</vt:lpstr>
      <vt:lpstr>Stages of Semantic Parsing</vt:lpstr>
      <vt:lpstr>Compositional Semantics</vt:lpstr>
      <vt:lpstr>Example</vt:lpstr>
      <vt:lpstr>Example</vt:lpstr>
      <vt:lpstr>Semantic Parsing</vt:lpstr>
      <vt:lpstr>Grammar with Semantic Attachments</vt:lpstr>
      <vt:lpstr>Using CCG (Steedman 1996)</vt:lpstr>
      <vt:lpstr>CCG Parsing</vt:lpstr>
      <vt:lpstr>GeoQuery (Zelle and Mooney 1996) </vt:lpstr>
      <vt:lpstr>Zettlemoyer and Collins (2005)</vt:lpstr>
      <vt:lpstr>Zettlemoyer and Collins (2005)</vt:lpstr>
      <vt:lpstr>Zettlemoyer and Collins (2005)</vt:lpstr>
      <vt:lpstr>PowerPoint 演示文稿</vt:lpstr>
      <vt:lpstr>PowerPoint 演示文稿</vt:lpstr>
      <vt:lpstr>Dong and Lapata (2016)</vt:lpstr>
      <vt:lpstr>Dong and Lapata (2016)</vt:lpstr>
      <vt:lpstr>Dong and Lapata (2016)</vt:lpstr>
      <vt:lpstr>Dong and Lapata (2018)</vt:lpstr>
      <vt:lpstr>Dong and Lapata 2018</vt:lpstr>
      <vt:lpstr>Dong and Lapata 2018</vt:lpstr>
      <vt:lpstr>Introduction to NLP</vt:lpstr>
      <vt:lpstr>Abstract Meaning Representation (AMR)</vt:lpstr>
      <vt:lpstr>Example</vt:lpstr>
      <vt:lpstr>Example</vt:lpstr>
      <vt:lpstr>Status of AMR</vt:lpstr>
      <vt:lpstr>AMR Parsing (Wang et al. 2015,16)</vt:lpstr>
      <vt:lpstr>AMR Parsing (Wang et al. 2015,16)</vt:lpstr>
      <vt:lpstr>AMR Parsing (Wang et al. 2015,16)</vt:lpstr>
      <vt:lpstr>Introduction to NLP</vt:lpstr>
      <vt:lpstr>NL to SQL</vt:lpstr>
      <vt:lpstr>Example: Text-to-SQL</vt:lpstr>
      <vt:lpstr>All About SQL</vt:lpstr>
      <vt:lpstr>All About SQL</vt:lpstr>
      <vt:lpstr>All About SQL</vt:lpstr>
      <vt:lpstr>More Complicated SQL</vt:lpstr>
      <vt:lpstr>PowerPoint 演示文稿</vt:lpstr>
      <vt:lpstr>NLIDB Early Work</vt:lpstr>
      <vt:lpstr>Limitations of Early Work</vt:lpstr>
      <vt:lpstr>PowerPoint 演示文稿</vt:lpstr>
      <vt:lpstr>Seq2SQL datasets are scarce!</vt:lpstr>
      <vt:lpstr>Traditional Seq2SQL datasets</vt:lpstr>
      <vt:lpstr>PowerPoint 演示文稿</vt:lpstr>
      <vt:lpstr>PowerPoint 演示文稿</vt:lpstr>
      <vt:lpstr>PowerPoint 演示文稿</vt:lpstr>
      <vt:lpstr>Standard Practice in ML</vt:lpstr>
      <vt:lpstr>How Do We Define an Example?</vt:lpstr>
      <vt:lpstr>PowerPoint 演示文稿</vt:lpstr>
      <vt:lpstr>Prior Work: Improving Text-to-SQL Evaluation Methodology  </vt:lpstr>
      <vt:lpstr>Seq2SQL data – WikiSQL (Salesforce)</vt:lpstr>
      <vt:lpstr>Seq2SQL data – WikiSQL (Salesforce paper)</vt:lpstr>
      <vt:lpstr>Seq2SQL data - Spider</vt:lpstr>
      <vt:lpstr>Seq2SQL data - Yale Spider</vt:lpstr>
      <vt:lpstr>Query Difficulty</vt:lpstr>
      <vt:lpstr>NLP</vt:lpstr>
    </vt:vector>
  </TitlesOfParts>
  <Company>University of Michigan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Dragomir Radev</dc:creator>
  <cp:lastModifiedBy>wenxinxu</cp:lastModifiedBy>
  <cp:revision>494</cp:revision>
  <dcterms:created xsi:type="dcterms:W3CDTF">2023-04-24T03:13:01Z</dcterms:created>
  <dcterms:modified xsi:type="dcterms:W3CDTF">2023-04-24T03:13:01Z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0513C3F7EF4CC359BDF345644058D27C</vt:lpwstr>
  </property>
  <property fmtid="{D5CDD505-2E9C-101B-9397-08002B2CF9AE}" pid="3" name="KSOProductBuildVer">
    <vt:lpwstr>1033-4.6.1.7467</vt:lpwstr>
  </property>
</Properties>
</file>